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 snapToObjects="1">
      <p:cViewPr varScale="1">
        <p:scale>
          <a:sx n="153" d="100"/>
          <a:sy n="153" d="100"/>
        </p:scale>
        <p:origin x="199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标题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2514600"/>
            <a:ext cx="7315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800" b="1">
                <a:solidFill>
                  <a:srgbClr val="4C2D0A"/>
                </a:solidFill>
                <a:latin typeface="微软雅黑"/>
              </a:defRPr>
            </a:pPr>
            <a:r>
              <a:rPr dirty="0"/>
              <a:t>《</a:t>
            </a:r>
            <a:r>
              <a:rPr dirty="0" err="1"/>
              <a:t>观沧海</a:t>
            </a:r>
            <a:r>
              <a:rPr dirty="0"/>
              <a:t>》</a:t>
            </a:r>
            <a:br>
              <a:rPr dirty="0"/>
            </a:br>
            <a:r>
              <a:rPr lang="en-US" altLang="zh-CN" dirty="0"/>
              <a:t>——</a:t>
            </a:r>
            <a:br>
              <a:rPr dirty="0"/>
            </a:br>
            <a:r>
              <a:rPr dirty="0" err="1"/>
              <a:t>曹操的壮丽诗篇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64008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 b="1">
                <a:solidFill>
                  <a:srgbClr val="4C2D0A"/>
                </a:solidFill>
                <a:latin typeface="微软雅黑"/>
              </a:defRPr>
            </a:pPr>
            <a:r>
              <a:t>《观沧海》背景与作者简介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1645920"/>
          </a:xfrm>
          <a:prstGeom prst="rect">
            <a:avLst/>
          </a:prstGeom>
          <a:noFill/>
        </p:spPr>
        <p:txBody>
          <a:bodyPr wrap="square" anchor="t">
            <a:normAutofit/>
          </a:bodyPr>
          <a:lstStyle/>
          <a:p>
            <a:pPr algn="l">
              <a:defRPr sz="1400">
                <a:solidFill>
                  <a:srgbClr val="323232"/>
                </a:solidFill>
                <a:latin typeface="微软雅黑"/>
              </a:defRPr>
            </a:pPr>
            <a:r>
              <a:t>《观沧海》是东汉末年著名政治家、军事家、文学家曹操的代表作之一，创作于建安十二年（公元207年）。当时曹操北征乌桓，途经碣石山，面对浩瀚的沧海，触景生情，写下了这首气势磅礴的诗篇。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3200400"/>
            <a:ext cx="1709928" cy="1828800"/>
          </a:xfrm>
          <a:prstGeom prst="roundRect">
            <a:avLst>
              <a:gd name="adj" fmla="val 10000"/>
            </a:avLst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137160" bIns="91440" rtlCol="0" anchor="ctr"/>
          <a:lstStyle/>
          <a:p>
            <a:pPr algn="ctr"/>
            <a:endParaRPr/>
          </a:p>
          <a:p>
            <a:pPr algn="ctr">
              <a:spcAft>
                <a:spcPts val="300"/>
              </a:spcAft>
            </a:pPr>
            <a:r>
              <a:rPr sz="2400">
                <a:solidFill>
                  <a:srgbClr val="FFFFFF"/>
                </a:solidFill>
                <a:latin typeface="微软雅黑"/>
              </a:rPr>
              <a:t>🌊</a:t>
            </a:r>
          </a:p>
          <a:p>
            <a:pPr algn="ctr">
              <a:spcBef>
                <a:spcPts val="0"/>
              </a:spcBef>
            </a:pPr>
            <a:r>
              <a:rPr sz="2000">
                <a:solidFill>
                  <a:srgbClr val="FFFFFF"/>
                </a:solidFill>
                <a:latin typeface="微软雅黑"/>
              </a:rPr>
              <a:t>《观沧海》的核心内容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58568" y="3200400"/>
            <a:ext cx="5971032" cy="1828800"/>
          </a:xfrm>
          <a:prstGeom prst="roundRect">
            <a:avLst>
              <a:gd name="adj" fmla="val 10000"/>
            </a:avLst>
          </a:prstGeom>
          <a:solidFill>
            <a:srgbClr val="FFF8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28600" tIns="182880" rIns="137160" bIns="137160" rtlCol="0" anchor="t"/>
          <a:lstStyle/>
          <a:p>
            <a:pPr algn="ctr"/>
            <a:endParaRPr/>
          </a:p>
          <a:p>
            <a:pPr algn="l">
              <a:spcAft>
                <a:spcPts val="600"/>
              </a:spcAft>
            </a:pPr>
            <a:r>
              <a:rPr sz="1600">
                <a:solidFill>
                  <a:srgbClr val="663300"/>
                </a:solidFill>
                <a:latin typeface="微软雅黑"/>
              </a:rPr>
              <a:t>• </a:t>
            </a:r>
            <a:r>
              <a:rPr sz="1400">
                <a:solidFill>
                  <a:srgbClr val="221400"/>
                </a:solidFill>
                <a:latin typeface="微软雅黑"/>
              </a:rPr>
              <a:t>描绘沧海壮丽景象，展现自然之美</a:t>
            </a:r>
          </a:p>
          <a:p>
            <a:pPr algn="l">
              <a:spcAft>
                <a:spcPts val="600"/>
              </a:spcAft>
            </a:pPr>
            <a:r>
              <a:rPr sz="1600">
                <a:solidFill>
                  <a:srgbClr val="663300"/>
                </a:solidFill>
                <a:latin typeface="微软雅黑"/>
              </a:rPr>
              <a:t>• </a:t>
            </a:r>
            <a:r>
              <a:rPr sz="1400">
                <a:solidFill>
                  <a:srgbClr val="221400"/>
                </a:solidFill>
                <a:latin typeface="微软雅黑"/>
              </a:rPr>
              <a:t>抒发诗人博大胸怀和远大志向</a:t>
            </a:r>
          </a:p>
          <a:p>
            <a:pPr algn="l">
              <a:spcAft>
                <a:spcPts val="600"/>
              </a:spcAft>
            </a:pPr>
            <a:r>
              <a:rPr sz="1600">
                <a:solidFill>
                  <a:srgbClr val="663300"/>
                </a:solidFill>
                <a:latin typeface="微软雅黑"/>
              </a:rPr>
              <a:t>• </a:t>
            </a:r>
            <a:r>
              <a:rPr sz="1400">
                <a:solidFill>
                  <a:srgbClr val="221400"/>
                </a:solidFill>
                <a:latin typeface="微软雅黑"/>
              </a:rPr>
              <a:t>体现建安文学雄浑豪放的风格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457200" y="5212080"/>
            <a:ext cx="7315200" cy="0"/>
          </a:xfrm>
          <a:prstGeom prst="line">
            <a:avLst/>
          </a:prstGeom>
          <a:ln w="25400">
            <a:solidFill>
              <a:srgbClr val="663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200" y="5486400"/>
            <a:ext cx="8229600" cy="914400"/>
          </a:xfrm>
          <a:prstGeom prst="rect">
            <a:avLst/>
          </a:prstGeom>
          <a:noFill/>
        </p:spPr>
        <p:txBody>
          <a:bodyPr wrap="square" anchor="t">
            <a:normAutofit/>
          </a:bodyPr>
          <a:lstStyle/>
          <a:p>
            <a:pPr algn="l">
              <a:defRPr sz="1400">
                <a:solidFill>
                  <a:srgbClr val="323232"/>
                </a:solidFill>
                <a:latin typeface="微软雅黑"/>
              </a:defRPr>
            </a:pPr>
            <a:r>
              <a:t>通过学习这首诗，我们可以感受到曹操的豪情壮志，同时也能体会到古代文人对自然的敬畏与赞美。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64008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 b="1">
                <a:solidFill>
                  <a:srgbClr val="4C2D0A"/>
                </a:solidFill>
                <a:latin typeface="微软雅黑"/>
              </a:defRPr>
            </a:pPr>
            <a:r>
              <a:t>诗歌全文与逐句解析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1097280"/>
          </a:xfrm>
          <a:prstGeom prst="rect">
            <a:avLst/>
          </a:prstGeom>
          <a:noFill/>
        </p:spPr>
        <p:txBody>
          <a:bodyPr wrap="square" anchor="t">
            <a:normAutofit/>
          </a:bodyPr>
          <a:lstStyle/>
          <a:p>
            <a:pPr algn="l">
              <a:defRPr sz="1400">
                <a:solidFill>
                  <a:srgbClr val="323232"/>
                </a:solidFill>
                <a:latin typeface="微软雅黑"/>
              </a:defRPr>
            </a:pPr>
            <a:r>
              <a:t>《观沧海》是曹操创作的一首乐府诗，通过描绘大海的壮丽景象，抒发了诗人博大的胸襟和豪迈的情怀。全诗以雄浑的笔触勾勒出沧海的浩渺与山岛的挺拔，展现了自然的宏伟与生命的蓬勃。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697480"/>
            <a:ext cx="137160" cy="1097280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ounded Rectangle 5"/>
          <p:cNvSpPr/>
          <p:nvPr/>
        </p:nvSpPr>
        <p:spPr>
          <a:xfrm>
            <a:off x="685800" y="2697480"/>
            <a:ext cx="8001000" cy="1097280"/>
          </a:xfrm>
          <a:prstGeom prst="roundRect">
            <a:avLst/>
          </a:prstGeom>
          <a:solidFill>
            <a:srgbClr val="FFF8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ctr"/>
          <a:lstStyle/>
          <a:p>
            <a:pPr algn="ctr"/>
            <a:endParaRPr/>
          </a:p>
          <a:p>
            <a:pPr algn="ctr">
              <a:defRPr sz="1600" i="1">
                <a:solidFill>
                  <a:srgbClr val="221400"/>
                </a:solidFill>
                <a:latin typeface="微软雅黑 Light"/>
              </a:defRPr>
            </a:pPr>
            <a:r>
              <a:t>“日月之行，若出其中；星汉灿烂，若出其里。”</a:t>
            </a:r>
          </a:p>
          <a:p>
            <a:pPr algn="r">
              <a:spcBef>
                <a:spcPts val="600"/>
              </a:spcBef>
              <a:defRPr sz="1200">
                <a:solidFill>
                  <a:srgbClr val="505050"/>
                </a:solidFill>
                <a:latin typeface="微软雅黑"/>
              </a:defRPr>
            </a:pPr>
            <a:r>
              <a:t>— 《观沧海》- 曹操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3886200"/>
            <a:ext cx="1851660" cy="1554480"/>
          </a:xfrm>
          <a:prstGeom prst="roundRect">
            <a:avLst>
              <a:gd name="adj" fmla="val 15000"/>
            </a:avLst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t"/>
          <a:lstStyle/>
          <a:p>
            <a:pPr algn="ctr"/>
            <a:endParaRPr/>
          </a:p>
          <a:p>
            <a:pPr algn="ctr">
              <a:spcAft>
                <a:spcPts val="500"/>
              </a:spcAft>
              <a:defRPr sz="2000">
                <a:solidFill>
                  <a:srgbClr val="FFFFFF"/>
                </a:solidFill>
                <a:latin typeface="微软雅黑"/>
              </a:defRPr>
            </a:pPr>
            <a:r>
              <a:t>🌊</a:t>
            </a:r>
          </a:p>
          <a:p>
            <a:pPr algn="l">
              <a:lnSpc>
                <a:spcPct val="115000"/>
              </a:lnSpc>
              <a:defRPr sz="1200">
                <a:solidFill>
                  <a:srgbClr val="FFFFFF"/>
                </a:solidFill>
                <a:latin typeface="微软雅黑"/>
              </a:defRPr>
            </a:pPr>
            <a:r>
              <a:t>自然壮景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91740" y="3886200"/>
            <a:ext cx="1851660" cy="1554480"/>
          </a:xfrm>
          <a:prstGeom prst="roundRect">
            <a:avLst>
              <a:gd name="adj" fmla="val 15000"/>
            </a:avLst>
          </a:prstGeom>
          <a:solidFill>
            <a:srgbClr val="FFF8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t"/>
          <a:lstStyle/>
          <a:p>
            <a:pPr algn="ctr"/>
            <a:endParaRPr/>
          </a:p>
          <a:p>
            <a:pPr algn="ctr">
              <a:spcAft>
                <a:spcPts val="500"/>
              </a:spcAft>
              <a:defRPr sz="2000">
                <a:solidFill>
                  <a:srgbClr val="221400"/>
                </a:solidFill>
                <a:latin typeface="微软雅黑"/>
              </a:defRPr>
            </a:pPr>
            <a:r>
              <a:t>⛰️</a:t>
            </a:r>
          </a:p>
          <a:p>
            <a:pPr algn="l">
              <a:lnSpc>
                <a:spcPct val="115000"/>
              </a:lnSpc>
              <a:defRPr sz="1200">
                <a:solidFill>
                  <a:srgbClr val="221400"/>
                </a:solidFill>
                <a:latin typeface="微软雅黑"/>
              </a:defRPr>
            </a:pPr>
            <a:r>
              <a:t>海水波涛起伏，山岛巍峨耸立，展现沧海的壮阔。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800600" y="3886200"/>
            <a:ext cx="1851660" cy="1554480"/>
          </a:xfrm>
          <a:prstGeom prst="roundRect">
            <a:avLst>
              <a:gd name="adj" fmla="val 15000"/>
            </a:avLst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t"/>
          <a:lstStyle/>
          <a:p>
            <a:pPr algn="ctr"/>
            <a:endParaRPr/>
          </a:p>
          <a:p>
            <a:pPr algn="ctr">
              <a:spcAft>
                <a:spcPts val="500"/>
              </a:spcAft>
              <a:defRPr sz="2000">
                <a:solidFill>
                  <a:srgbClr val="FFFFFF"/>
                </a:solidFill>
                <a:latin typeface="微软雅黑"/>
              </a:defRPr>
            </a:pPr>
            <a:r>
              <a:t>🌿</a:t>
            </a:r>
          </a:p>
          <a:p>
            <a:pPr algn="l">
              <a:lnSpc>
                <a:spcPct val="115000"/>
              </a:lnSpc>
              <a:defRPr sz="1200">
                <a:solidFill>
                  <a:srgbClr val="FFFFFF"/>
                </a:solidFill>
                <a:latin typeface="微软雅黑"/>
              </a:defRPr>
            </a:pPr>
            <a:r>
              <a:t>生机盎然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35140" y="3886200"/>
            <a:ext cx="1851660" cy="1554480"/>
          </a:xfrm>
          <a:prstGeom prst="roundRect">
            <a:avLst>
              <a:gd name="adj" fmla="val 15000"/>
            </a:avLst>
          </a:prstGeom>
          <a:solidFill>
            <a:srgbClr val="FFF8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t"/>
          <a:lstStyle/>
          <a:p>
            <a:pPr algn="ctr"/>
            <a:endParaRPr/>
          </a:p>
          <a:p>
            <a:pPr algn="ctr">
              <a:spcAft>
                <a:spcPts val="500"/>
              </a:spcAft>
              <a:defRPr sz="2000">
                <a:solidFill>
                  <a:srgbClr val="221400"/>
                </a:solidFill>
                <a:latin typeface="微软雅黑"/>
              </a:defRPr>
            </a:pPr>
            <a:r>
              <a:t>🌱</a:t>
            </a:r>
          </a:p>
          <a:p>
            <a:pPr algn="l">
              <a:lnSpc>
                <a:spcPct val="115000"/>
              </a:lnSpc>
              <a:defRPr sz="1200">
                <a:solidFill>
                  <a:srgbClr val="221400"/>
                </a:solidFill>
                <a:latin typeface="微软雅黑"/>
              </a:defRPr>
            </a:pPr>
            <a:r>
              <a:t>山岛草木繁茂，百草丰盛，为画面增添活力。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5577840"/>
            <a:ext cx="8229600" cy="731520"/>
          </a:xfrm>
          <a:prstGeom prst="rect">
            <a:avLst/>
          </a:prstGeom>
          <a:noFill/>
        </p:spPr>
        <p:txBody>
          <a:bodyPr wrap="square" anchor="t">
            <a:normAutofit/>
          </a:bodyPr>
          <a:lstStyle/>
          <a:p>
            <a:pPr algn="l">
              <a:defRPr sz="1400">
                <a:solidFill>
                  <a:srgbClr val="323232"/>
                </a:solidFill>
                <a:latin typeface="微软雅黑"/>
              </a:defRPr>
            </a:pPr>
            <a:r>
              <a:t>《观沧海》不仅是一幅自然画卷，更是诗人内心世界的写照。通过描绘沧海的宏伟与生机，曹操表达了对自然伟力的敬畏，以及对人生理想的追求。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64008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 b="1">
                <a:solidFill>
                  <a:srgbClr val="4C2D0A"/>
                </a:solidFill>
                <a:latin typeface="微软雅黑"/>
              </a:defRPr>
            </a:pPr>
            <a:r>
              <a:t>诗歌的艺术特色与深层含义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1645920"/>
          </a:xfrm>
          <a:prstGeom prst="rect">
            <a:avLst/>
          </a:prstGeom>
          <a:noFill/>
        </p:spPr>
        <p:txBody>
          <a:bodyPr wrap="square" anchor="t">
            <a:normAutofit/>
          </a:bodyPr>
          <a:lstStyle/>
          <a:p>
            <a:pPr algn="l">
              <a:defRPr sz="1400">
                <a:solidFill>
                  <a:srgbClr val="323232"/>
                </a:solidFill>
                <a:latin typeface="微软雅黑"/>
              </a:defRPr>
            </a:pPr>
            <a:r>
              <a:t>《观沧海》的艺术特色主要体现在意象宏大、语言凝练和情感深沉等方面，展现了曹操诗歌的独特魅力。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3200400"/>
            <a:ext cx="1709928" cy="1828800"/>
          </a:xfrm>
          <a:prstGeom prst="roundRect">
            <a:avLst>
              <a:gd name="adj" fmla="val 10000"/>
            </a:avLst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137160" bIns="91440" rtlCol="0" anchor="ctr"/>
          <a:lstStyle/>
          <a:p>
            <a:pPr algn="ctr"/>
            <a:endParaRPr/>
          </a:p>
          <a:p>
            <a:pPr algn="ctr">
              <a:spcAft>
                <a:spcPts val="300"/>
              </a:spcAft>
            </a:pPr>
            <a:r>
              <a:rPr sz="2400">
                <a:solidFill>
                  <a:srgbClr val="FFFFFF"/>
                </a:solidFill>
                <a:latin typeface="微软雅黑"/>
              </a:rPr>
              <a:t>🌊</a:t>
            </a:r>
          </a:p>
          <a:p>
            <a:pPr algn="ctr">
              <a:spcBef>
                <a:spcPts val="0"/>
              </a:spcBef>
            </a:pPr>
            <a:r>
              <a:rPr sz="2000">
                <a:solidFill>
                  <a:srgbClr val="FFFFFF"/>
                </a:solidFill>
                <a:latin typeface="微软雅黑"/>
              </a:rPr>
              <a:t>艺术特色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58568" y="3200400"/>
            <a:ext cx="5971032" cy="1828800"/>
          </a:xfrm>
          <a:prstGeom prst="roundRect">
            <a:avLst>
              <a:gd name="adj" fmla="val 10000"/>
            </a:avLst>
          </a:prstGeom>
          <a:solidFill>
            <a:srgbClr val="FFF8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28600" tIns="182880" rIns="137160" bIns="137160" rtlCol="0" anchor="t"/>
          <a:lstStyle/>
          <a:p>
            <a:pPr algn="ctr"/>
            <a:endParaRPr/>
          </a:p>
          <a:p>
            <a:pPr algn="l">
              <a:spcAft>
                <a:spcPts val="600"/>
              </a:spcAft>
            </a:pPr>
            <a:r>
              <a:rPr sz="1600">
                <a:solidFill>
                  <a:srgbClr val="663300"/>
                </a:solidFill>
                <a:latin typeface="微软雅黑"/>
              </a:rPr>
              <a:t>• </a:t>
            </a:r>
            <a:r>
              <a:rPr sz="1400">
                <a:solidFill>
                  <a:srgbClr val="221400"/>
                </a:solidFill>
                <a:latin typeface="微软雅黑"/>
              </a:rPr>
              <a:t>意象宏大：'沧海'、'日月'、'星汉'等意象展现广阔视野和博大胸怀</a:t>
            </a:r>
          </a:p>
          <a:p>
            <a:pPr algn="l">
              <a:spcAft>
                <a:spcPts val="600"/>
              </a:spcAft>
            </a:pPr>
            <a:r>
              <a:rPr sz="1600">
                <a:solidFill>
                  <a:srgbClr val="663300"/>
                </a:solidFill>
                <a:latin typeface="微软雅黑"/>
              </a:rPr>
              <a:t>• </a:t>
            </a:r>
            <a:r>
              <a:rPr sz="1400">
                <a:solidFill>
                  <a:srgbClr val="221400"/>
                </a:solidFill>
                <a:latin typeface="微软雅黑"/>
              </a:rPr>
              <a:t>语言凝练：用简洁有力的诗句勾勒壮丽自然画卷</a:t>
            </a:r>
          </a:p>
          <a:p>
            <a:pPr algn="l">
              <a:spcAft>
                <a:spcPts val="600"/>
              </a:spcAft>
            </a:pPr>
            <a:r>
              <a:rPr sz="1600">
                <a:solidFill>
                  <a:srgbClr val="663300"/>
                </a:solidFill>
                <a:latin typeface="微软雅黑"/>
              </a:rPr>
              <a:t>• </a:t>
            </a:r>
            <a:r>
              <a:rPr sz="1400">
                <a:solidFill>
                  <a:srgbClr val="221400"/>
                </a:solidFill>
                <a:latin typeface="微软雅黑"/>
              </a:rPr>
              <a:t>情感深沉：通过自然景象抒发对人生和天下的思考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457200" y="5212080"/>
            <a:ext cx="7315200" cy="0"/>
          </a:xfrm>
          <a:prstGeom prst="line">
            <a:avLst/>
          </a:prstGeom>
          <a:ln w="25400">
            <a:solidFill>
              <a:srgbClr val="663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200" y="5486400"/>
            <a:ext cx="8229600" cy="914400"/>
          </a:xfrm>
          <a:prstGeom prst="rect">
            <a:avLst/>
          </a:prstGeom>
          <a:noFill/>
        </p:spPr>
        <p:txBody>
          <a:bodyPr wrap="square" anchor="t">
            <a:normAutofit/>
          </a:bodyPr>
          <a:lstStyle/>
          <a:p>
            <a:pPr algn="l">
              <a:defRPr sz="1400">
                <a:solidFill>
                  <a:srgbClr val="323232"/>
                </a:solidFill>
                <a:latin typeface="微软雅黑"/>
              </a:defRPr>
            </a:pPr>
            <a:r>
              <a:t>这首诗通过壮阔的沧海意象，展现了诗人统一天下的雄心壮志，尤其是'日月之行，若出其中；星汉灿烂，若出其里'的诗句，将自然与人生紧密联系，体现了对宇宙和人生的深刻思考。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64008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 b="1">
                <a:solidFill>
                  <a:srgbClr val="4C2D0A"/>
                </a:solidFill>
                <a:latin typeface="微软雅黑"/>
              </a:defRPr>
            </a:pPr>
            <a:r>
              <a:t>诗歌的现代意义与学习启示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371600"/>
            <a:ext cx="137160" cy="1371600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685800" y="1371600"/>
            <a:ext cx="8001000" cy="1371600"/>
          </a:xfrm>
          <a:prstGeom prst="roundRect">
            <a:avLst/>
          </a:prstGeom>
          <a:solidFill>
            <a:srgbClr val="FFF8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ctr"/>
          <a:lstStyle/>
          <a:p>
            <a:pPr algn="ctr"/>
            <a:endParaRPr/>
          </a:p>
          <a:p>
            <a:pPr algn="ctr">
              <a:defRPr sz="1600" i="1">
                <a:solidFill>
                  <a:srgbClr val="221400"/>
                </a:solidFill>
                <a:latin typeface="微软雅黑 Light"/>
              </a:defRPr>
            </a:pPr>
            <a:r>
              <a:t>“观沧海不仅是一首诗，更是一种胸怀与哲思的体现。”</a:t>
            </a:r>
          </a:p>
          <a:p>
            <a:pPr algn="r">
              <a:spcBef>
                <a:spcPts val="600"/>
              </a:spcBef>
              <a:defRPr sz="1200">
                <a:solidFill>
                  <a:srgbClr val="505050"/>
                </a:solidFill>
                <a:latin typeface="微软雅黑"/>
              </a:defRPr>
            </a:pPr>
            <a:r>
              <a:t>— 《观沧海》学习启示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2971800"/>
            <a:ext cx="2590800" cy="27432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28600" tIns="137160" rIns="228600" bIns="457200" rtlCol="0" anchor="t"/>
          <a:lstStyle/>
          <a:p>
            <a:pPr algn="ctr"/>
            <a:endParaRPr/>
          </a:p>
          <a:p>
            <a:pPr algn="ctr">
              <a:spcBef>
                <a:spcPts val="360"/>
              </a:spcBef>
              <a:spcAft>
                <a:spcPts val="300"/>
              </a:spcAft>
              <a:defRPr sz="2400">
                <a:solidFill>
                  <a:srgbClr val="221400"/>
                </a:solidFill>
                <a:latin typeface="微软雅黑"/>
              </a:defRPr>
            </a:pPr>
            <a:r>
              <a:t>🌊</a:t>
            </a:r>
          </a:p>
          <a:p>
            <a:pPr algn="l">
              <a:spcAft>
                <a:spcPts val="200"/>
              </a:spcAft>
              <a:defRPr sz="2000" b="1">
                <a:solidFill>
                  <a:srgbClr val="221400"/>
                </a:solidFill>
                <a:latin typeface="微软雅黑"/>
              </a:defRPr>
            </a:pPr>
            <a:r>
              <a:t>胸怀天下</a:t>
            </a:r>
          </a:p>
          <a:p>
            <a:pPr algn="l">
              <a:lnSpc>
                <a:spcPct val="120000"/>
              </a:lnSpc>
              <a:defRPr sz="1200">
                <a:solidFill>
                  <a:srgbClr val="221400"/>
                </a:solidFill>
                <a:latin typeface="微软雅黑"/>
              </a:defRPr>
            </a:pPr>
            <a:r>
              <a:t>诗人观海展现远大理想与广阔胸怀。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53640" y="5120640"/>
            <a:ext cx="457200" cy="457200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endParaRPr/>
          </a:p>
          <a:p>
            <a:pPr algn="ctr">
              <a:defRPr sz="2000" b="1">
                <a:solidFill>
                  <a:srgbClr val="663300"/>
                </a:solidFill>
                <a:latin typeface="微软雅黑"/>
              </a:defRPr>
            </a:pPr>
            <a:r>
              <a:t>📈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76600" y="2971800"/>
            <a:ext cx="2590800" cy="2743200"/>
          </a:xfrm>
          <a:prstGeom prst="roundRect">
            <a:avLst>
              <a:gd name="adj" fmla="val 10000"/>
            </a:avLst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28600" tIns="822960" rIns="228600" bIns="457200" rtlCol="0" anchor="t"/>
          <a:lstStyle/>
          <a:p>
            <a:pPr algn="ctr"/>
            <a:endParaRPr/>
          </a:p>
          <a:p>
            <a:pPr algn="l">
              <a:spcAft>
                <a:spcPts val="200"/>
              </a:spcAft>
              <a:defRPr sz="2000" b="1">
                <a:solidFill>
                  <a:srgbClr val="FFFFFF"/>
                </a:solidFill>
                <a:latin typeface="微软雅黑"/>
              </a:defRPr>
            </a:pPr>
            <a:r>
              <a:t>敬畏自然</a:t>
            </a:r>
          </a:p>
          <a:p>
            <a:pPr algn="l">
              <a:lnSpc>
                <a:spcPct val="120000"/>
              </a:lnSpc>
              <a:defRPr sz="1200">
                <a:solidFill>
                  <a:srgbClr val="FFFFFF"/>
                </a:solidFill>
                <a:latin typeface="微软雅黑"/>
              </a:defRPr>
            </a:pPr>
            <a:r>
              <a:t>描绘自然景象，倡导与自然和谐共处。</a:t>
            </a:r>
          </a:p>
        </p:txBody>
      </p:sp>
      <p:sp>
        <p:nvSpPr>
          <p:cNvPr id="9" name="Rectangle 8"/>
          <p:cNvSpPr/>
          <p:nvPr/>
        </p:nvSpPr>
        <p:spPr>
          <a:xfrm>
            <a:off x="3276600" y="2971800"/>
            <a:ext cx="2590800" cy="685800"/>
          </a:xfrm>
          <a:prstGeom prst="rect">
            <a:avLst/>
          </a:prstGeom>
          <a:solidFill>
            <a:srgbClr val="FFE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6600" y="2971800"/>
            <a:ext cx="2590800" cy="685800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endParaRPr/>
          </a:p>
          <a:p>
            <a:pPr algn="ctr">
              <a:defRPr sz="2400">
                <a:solidFill>
                  <a:srgbClr val="FFFFFF"/>
                </a:solidFill>
                <a:latin typeface="微软雅黑"/>
              </a:defRPr>
            </a:pPr>
            <a:r>
              <a:t>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73040" y="5120640"/>
            <a:ext cx="457200" cy="457200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endParaRPr/>
          </a:p>
          <a:p>
            <a:pPr algn="ctr">
              <a:defRPr sz="2000" b="1">
                <a:solidFill>
                  <a:srgbClr val="FFFFFF"/>
                </a:solidFill>
                <a:latin typeface="微软雅黑"/>
              </a:defRPr>
            </a:pPr>
            <a:r>
              <a:t>📢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096000" y="2971800"/>
            <a:ext cx="2590800" cy="27432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28600" tIns="137160" rIns="228600" bIns="457200" rtlCol="0" anchor="t"/>
          <a:lstStyle/>
          <a:p>
            <a:pPr algn="ctr"/>
            <a:endParaRPr/>
          </a:p>
          <a:p>
            <a:pPr algn="ctr">
              <a:spcBef>
                <a:spcPts val="360"/>
              </a:spcBef>
              <a:spcAft>
                <a:spcPts val="300"/>
              </a:spcAft>
              <a:defRPr sz="2400">
                <a:solidFill>
                  <a:srgbClr val="221400"/>
                </a:solidFill>
                <a:latin typeface="微软雅黑"/>
              </a:defRPr>
            </a:pPr>
            <a:r>
              <a:t>📜</a:t>
            </a:r>
          </a:p>
          <a:p>
            <a:pPr algn="l">
              <a:spcAft>
                <a:spcPts val="200"/>
              </a:spcAft>
              <a:defRPr sz="2000" b="1">
                <a:solidFill>
                  <a:srgbClr val="221400"/>
                </a:solidFill>
                <a:latin typeface="微软雅黑"/>
              </a:defRPr>
            </a:pPr>
            <a:r>
              <a:t>语言之美</a:t>
            </a:r>
          </a:p>
          <a:p>
            <a:pPr algn="l">
              <a:lnSpc>
                <a:spcPct val="120000"/>
              </a:lnSpc>
              <a:defRPr sz="1200">
                <a:solidFill>
                  <a:srgbClr val="221400"/>
                </a:solidFill>
                <a:latin typeface="微软雅黑"/>
              </a:defRPr>
            </a:pPr>
            <a:r>
              <a:t>感受古汉语的优美凝练，提升表达能力。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92440" y="5120640"/>
            <a:ext cx="457200" cy="457200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endParaRPr/>
          </a:p>
          <a:p>
            <a:pPr algn="ctr">
              <a:defRPr sz="2000" b="1">
                <a:solidFill>
                  <a:srgbClr val="663300"/>
                </a:solidFill>
                <a:latin typeface="微软雅黑"/>
              </a:defRPr>
            </a:pPr>
            <a:r>
              <a:t>👍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5943600"/>
            <a:ext cx="8229600" cy="457200"/>
          </a:xfrm>
          <a:prstGeom prst="rect">
            <a:avLst/>
          </a:prstGeom>
          <a:noFill/>
        </p:spPr>
        <p:txBody>
          <a:bodyPr wrap="square" anchor="t">
            <a:normAutofit/>
          </a:bodyPr>
          <a:lstStyle/>
          <a:p>
            <a:pPr algn="l">
              <a:defRPr sz="1400">
                <a:solidFill>
                  <a:srgbClr val="323232"/>
                </a:solidFill>
                <a:latin typeface="微软雅黑"/>
              </a:defRPr>
            </a:pPr>
            <a:r>
              <a:t>反复诵读《观沧海》，体会古诗魅力，培养文学热爱。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标题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640080"/>
            <a:ext cx="82296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4C2D0A"/>
                </a:solidFill>
                <a:latin typeface="微软雅黑"/>
              </a:defRPr>
            </a:pPr>
            <a:r>
              <a:t>诗歌的艺术特色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371600"/>
            <a:ext cx="7315200" cy="41148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2000" b="1">
                <a:solidFill>
                  <a:srgbClr val="664C2D"/>
                </a:solidFill>
                <a:latin typeface="微软雅黑"/>
              </a:defRPr>
            </a:pPr>
            <a:r>
              <a:t>《观沧海》的艺术手法分析</a:t>
            </a:r>
            <a:br/>
            <a:r>
              <a:t>诗歌的意境与情感表达</a:t>
            </a:r>
            <a:br/>
            <a:r>
              <a:t>诗歌的艺术特色总结</a:t>
            </a:r>
            <a:br/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64008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 b="1">
                <a:solidFill>
                  <a:srgbClr val="4C2D0A"/>
                </a:solidFill>
                <a:latin typeface="微软雅黑"/>
              </a:defRPr>
            </a:pPr>
            <a:r>
              <a:t>《观沧海》的艺术手法分析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1371600"/>
          </a:xfrm>
          <a:prstGeom prst="rect">
            <a:avLst/>
          </a:prstGeom>
          <a:noFill/>
        </p:spPr>
        <p:txBody>
          <a:bodyPr wrap="square" anchor="t">
            <a:normAutofit/>
          </a:bodyPr>
          <a:lstStyle/>
          <a:p>
            <a:pPr algn="l">
              <a:defRPr sz="1400">
                <a:solidFill>
                  <a:srgbClr val="323232"/>
                </a:solidFill>
                <a:latin typeface="微软雅黑"/>
              </a:defRPr>
            </a:pPr>
            <a:r>
              <a:t>《观沧海》是曹操的代表作之一，通过丰富的艺术手法展现了诗人面对浩瀚大海时的壮志豪情。诗中运用了多种修辞手法，如比喻、夸张和对仗，增强了诗歌的表现力和感染力。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331720"/>
            <a:ext cx="1965960" cy="1828800"/>
          </a:xfrm>
          <a:prstGeom prst="roundRect">
            <a:avLst>
              <a:gd name="adj" fmla="val 15000"/>
            </a:avLst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t"/>
          <a:lstStyle/>
          <a:p>
            <a:pPr algn="ctr"/>
            <a:endParaRPr/>
          </a:p>
          <a:p>
            <a:pPr algn="ctr">
              <a:spcAft>
                <a:spcPts val="500"/>
              </a:spcAft>
              <a:defRPr sz="2000">
                <a:solidFill>
                  <a:srgbClr val="FFFFFF"/>
                </a:solidFill>
                <a:latin typeface="微软雅黑"/>
              </a:defRPr>
            </a:pPr>
            <a:r>
              <a:t>🌊</a:t>
            </a:r>
          </a:p>
          <a:p>
            <a:pPr algn="l">
              <a:lnSpc>
                <a:spcPct val="115000"/>
              </a:lnSpc>
              <a:defRPr sz="1400">
                <a:solidFill>
                  <a:srgbClr val="FFFFFF"/>
                </a:solidFill>
                <a:latin typeface="微软雅黑"/>
              </a:defRPr>
            </a:pPr>
            <a:r>
              <a:t>比喻手法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606040" y="2331720"/>
            <a:ext cx="1965960" cy="1828800"/>
          </a:xfrm>
          <a:prstGeom prst="roundRect">
            <a:avLst>
              <a:gd name="adj" fmla="val 15000"/>
            </a:avLst>
          </a:prstGeom>
          <a:solidFill>
            <a:srgbClr val="FFF8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t"/>
          <a:lstStyle/>
          <a:p>
            <a:pPr algn="ctr"/>
            <a:endParaRPr/>
          </a:p>
          <a:p>
            <a:pPr algn="ctr">
              <a:spcAft>
                <a:spcPts val="500"/>
              </a:spcAft>
              <a:defRPr sz="2000">
                <a:solidFill>
                  <a:srgbClr val="221400"/>
                </a:solidFill>
                <a:latin typeface="微软雅黑"/>
              </a:defRPr>
            </a:pPr>
            <a:r>
              <a:t>🌌</a:t>
            </a:r>
          </a:p>
          <a:p>
            <a:pPr algn="l">
              <a:lnSpc>
                <a:spcPct val="115000"/>
              </a:lnSpc>
              <a:defRPr sz="1400">
                <a:solidFill>
                  <a:srgbClr val="221400"/>
                </a:solidFill>
                <a:latin typeface="微软雅黑"/>
              </a:defRPr>
            </a:pPr>
            <a:r>
              <a:t>诗人将大海比作沧海，表达了对时间永恒和自然壮丽的感慨。例如，“日月之行，若出其中；星汉灿烂，若出其里”通过比喻，将大海的广阔与宇宙的浩瀚联系起来，展现了诗人博大的胸怀。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0" y="2331720"/>
            <a:ext cx="1965960" cy="1828800"/>
          </a:xfrm>
          <a:prstGeom prst="roundRect">
            <a:avLst>
              <a:gd name="adj" fmla="val 15000"/>
            </a:avLst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t"/>
          <a:lstStyle/>
          <a:p>
            <a:pPr algn="ctr"/>
            <a:endParaRPr/>
          </a:p>
          <a:p>
            <a:pPr algn="ctr">
              <a:spcAft>
                <a:spcPts val="500"/>
              </a:spcAft>
              <a:defRPr sz="2000">
                <a:solidFill>
                  <a:srgbClr val="FFFFFF"/>
                </a:solidFill>
                <a:latin typeface="微软雅黑"/>
              </a:defRPr>
            </a:pPr>
            <a:r>
              <a:t>🌪️</a:t>
            </a:r>
          </a:p>
          <a:p>
            <a:pPr algn="l">
              <a:lnSpc>
                <a:spcPct val="115000"/>
              </a:lnSpc>
              <a:defRPr sz="1400">
                <a:solidFill>
                  <a:srgbClr val="FFFFFF"/>
                </a:solidFill>
                <a:latin typeface="微软雅黑"/>
              </a:defRPr>
            </a:pPr>
            <a:r>
              <a:t>夸张与对仗手法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20840" y="2331720"/>
            <a:ext cx="1965960" cy="1828800"/>
          </a:xfrm>
          <a:prstGeom prst="roundRect">
            <a:avLst>
              <a:gd name="adj" fmla="val 15000"/>
            </a:avLst>
          </a:prstGeom>
          <a:solidFill>
            <a:srgbClr val="FFF8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t"/>
          <a:lstStyle/>
          <a:p>
            <a:pPr algn="ctr"/>
            <a:endParaRPr/>
          </a:p>
          <a:p>
            <a:pPr algn="ctr">
              <a:spcAft>
                <a:spcPts val="500"/>
              </a:spcAft>
              <a:defRPr sz="2000">
                <a:solidFill>
                  <a:srgbClr val="221400"/>
                </a:solidFill>
                <a:latin typeface="微软雅黑"/>
              </a:defRPr>
            </a:pPr>
            <a:r>
              <a:t>⚖️</a:t>
            </a:r>
          </a:p>
          <a:p>
            <a:pPr algn="l">
              <a:lnSpc>
                <a:spcPct val="115000"/>
              </a:lnSpc>
              <a:defRPr sz="1400">
                <a:solidFill>
                  <a:srgbClr val="221400"/>
                </a:solidFill>
                <a:latin typeface="微软雅黑"/>
              </a:defRPr>
            </a:pPr>
            <a:r>
              <a:t>夸张手法强化了诗歌的意境，如“日月之行，若出其中”描绘了大海吞吐宇宙的气势。对仗手法则通过“树木丛生，百草丰茂”与“秋风萧瑟，洪波涌起”的对比，展现了自然的多样性和诗歌的韵律感。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457200" y="4389120"/>
            <a:ext cx="8229600" cy="0"/>
          </a:xfrm>
          <a:prstGeom prst="line">
            <a:avLst/>
          </a:prstGeom>
          <a:ln w="12700">
            <a:solidFill>
              <a:srgbClr val="8877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526280" y="4343400"/>
            <a:ext cx="91440" cy="91440"/>
          </a:xfrm>
          <a:prstGeom prst="ellipse">
            <a:avLst/>
          </a:prstGeom>
          <a:solidFill>
            <a:srgbClr val="9966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ounded Rectangle 10"/>
          <p:cNvSpPr/>
          <p:nvPr/>
        </p:nvSpPr>
        <p:spPr>
          <a:xfrm>
            <a:off x="457200" y="4663440"/>
            <a:ext cx="1810512" cy="1828800"/>
          </a:xfrm>
          <a:prstGeom prst="roundRect">
            <a:avLst>
              <a:gd name="adj" fmla="val 10000"/>
            </a:avLst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137160" bIns="91440" rtlCol="0" anchor="ctr"/>
          <a:lstStyle/>
          <a:p>
            <a:pPr algn="ctr"/>
            <a:endParaRPr/>
          </a:p>
          <a:p>
            <a:pPr algn="ctr">
              <a:spcAft>
                <a:spcPts val="300"/>
              </a:spcAft>
            </a:pPr>
            <a:r>
              <a:rPr sz="2400">
                <a:solidFill>
                  <a:srgbClr val="FFFFFF"/>
                </a:solidFill>
                <a:latin typeface="微软雅黑"/>
              </a:rPr>
              <a:t>🌊</a:t>
            </a:r>
          </a:p>
          <a:p>
            <a:pPr algn="ctr">
              <a:spcBef>
                <a:spcPts val="0"/>
              </a:spcBef>
            </a:pPr>
            <a:r>
              <a:rPr sz="1800">
                <a:solidFill>
                  <a:srgbClr val="FFFFFF"/>
                </a:solidFill>
                <a:latin typeface="微软雅黑"/>
              </a:rPr>
              <a:t>观沧海的启示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359152" y="4663440"/>
            <a:ext cx="6327648" cy="1828800"/>
          </a:xfrm>
          <a:prstGeom prst="roundRect">
            <a:avLst>
              <a:gd name="adj" fmla="val 10000"/>
            </a:avLst>
          </a:prstGeom>
          <a:solidFill>
            <a:srgbClr val="FFF8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28600" tIns="182880" rIns="137160" bIns="137160" rtlCol="0" anchor="t"/>
          <a:lstStyle/>
          <a:p>
            <a:pPr algn="ctr"/>
            <a:endParaRPr/>
          </a:p>
          <a:p>
            <a:pPr algn="l">
              <a:spcAft>
                <a:spcPts val="600"/>
              </a:spcAft>
            </a:pPr>
            <a:r>
              <a:rPr sz="1600">
                <a:solidFill>
                  <a:srgbClr val="663300"/>
                </a:solidFill>
                <a:latin typeface="微软雅黑"/>
              </a:rPr>
              <a:t>• </a:t>
            </a:r>
            <a:r>
              <a:rPr sz="1400">
                <a:solidFill>
                  <a:srgbClr val="221400"/>
                </a:solidFill>
                <a:latin typeface="微软雅黑"/>
              </a:rPr>
              <a:t>自然的壮丽激发人类的豪情与想象力</a:t>
            </a:r>
          </a:p>
          <a:p>
            <a:pPr algn="l">
              <a:spcAft>
                <a:spcPts val="600"/>
              </a:spcAft>
            </a:pPr>
            <a:r>
              <a:rPr sz="1600">
                <a:solidFill>
                  <a:srgbClr val="663300"/>
                </a:solidFill>
                <a:latin typeface="微软雅黑"/>
              </a:rPr>
              <a:t>• </a:t>
            </a:r>
            <a:r>
              <a:rPr sz="1400">
                <a:solidFill>
                  <a:srgbClr val="221400"/>
                </a:solidFill>
                <a:latin typeface="微软雅黑"/>
              </a:rPr>
              <a:t>修辞手法是诗歌表达情感的重要工具</a:t>
            </a:r>
          </a:p>
          <a:p>
            <a:pPr algn="l">
              <a:spcAft>
                <a:spcPts val="600"/>
              </a:spcAft>
            </a:pPr>
            <a:r>
              <a:rPr sz="1600">
                <a:solidFill>
                  <a:srgbClr val="663300"/>
                </a:solidFill>
                <a:latin typeface="微软雅黑"/>
              </a:rPr>
              <a:t>• </a:t>
            </a:r>
            <a:r>
              <a:rPr sz="1400">
                <a:solidFill>
                  <a:srgbClr val="221400"/>
                </a:solidFill>
                <a:latin typeface="微软雅黑"/>
              </a:rPr>
              <a:t>通过诗歌可以感悟古人对宇宙与生命的思考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64008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 b="1">
                <a:solidFill>
                  <a:srgbClr val="4C2D0A"/>
                </a:solidFill>
                <a:latin typeface="微软雅黑"/>
              </a:defRPr>
            </a:pPr>
            <a:r>
              <a:t>诗歌的意境与情感表达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1371600"/>
          </a:xfrm>
          <a:prstGeom prst="rect">
            <a:avLst/>
          </a:prstGeom>
          <a:noFill/>
        </p:spPr>
        <p:txBody>
          <a:bodyPr wrap="square" anchor="t">
            <a:normAutofit/>
          </a:bodyPr>
          <a:lstStyle/>
          <a:p>
            <a:pPr algn="l">
              <a:defRPr sz="1400">
                <a:solidFill>
                  <a:srgbClr val="323232"/>
                </a:solidFill>
                <a:latin typeface="微软雅黑"/>
              </a:defRPr>
            </a:pPr>
            <a:r>
              <a:t>《观沧海》不仅通过艺术手法展现了自然景观的壮丽，还巧妙地融入了诗人的情感与抱负。诗人借景抒情，将个人的壮志豪情与大海的壮阔景象融为一体。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331720"/>
            <a:ext cx="1965960" cy="1828800"/>
          </a:xfrm>
          <a:prstGeom prst="roundRect">
            <a:avLst>
              <a:gd name="adj" fmla="val 15000"/>
            </a:avLst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t"/>
          <a:lstStyle/>
          <a:p>
            <a:pPr algn="ctr"/>
            <a:endParaRPr/>
          </a:p>
          <a:p>
            <a:pPr algn="ctr">
              <a:spcAft>
                <a:spcPts val="500"/>
              </a:spcAft>
              <a:defRPr sz="2000">
                <a:solidFill>
                  <a:srgbClr val="FFFFFF"/>
                </a:solidFill>
                <a:latin typeface="微软雅黑"/>
              </a:defRPr>
            </a:pPr>
            <a:r>
              <a:t>🌊</a:t>
            </a:r>
          </a:p>
          <a:p>
            <a:pPr algn="l">
              <a:lnSpc>
                <a:spcPct val="115000"/>
              </a:lnSpc>
              <a:defRPr sz="1400">
                <a:solidFill>
                  <a:srgbClr val="FFFFFF"/>
                </a:solidFill>
                <a:latin typeface="微软雅黑"/>
              </a:defRPr>
            </a:pPr>
            <a:r>
              <a:t>动静结合的艺术手法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606040" y="2331720"/>
            <a:ext cx="1965960" cy="1828800"/>
          </a:xfrm>
          <a:prstGeom prst="roundRect">
            <a:avLst>
              <a:gd name="adj" fmla="val 15000"/>
            </a:avLst>
          </a:prstGeom>
          <a:solidFill>
            <a:srgbClr val="FFF8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t"/>
          <a:lstStyle/>
          <a:p>
            <a:pPr algn="ctr"/>
            <a:endParaRPr/>
          </a:p>
          <a:p>
            <a:pPr algn="ctr">
              <a:spcAft>
                <a:spcPts val="500"/>
              </a:spcAft>
              <a:defRPr sz="2000">
                <a:solidFill>
                  <a:srgbClr val="221400"/>
                </a:solidFill>
                <a:latin typeface="微软雅黑"/>
              </a:defRPr>
            </a:pPr>
            <a:r>
              <a:t>🌄</a:t>
            </a:r>
          </a:p>
          <a:p>
            <a:pPr algn="l">
              <a:lnSpc>
                <a:spcPct val="115000"/>
              </a:lnSpc>
              <a:defRPr sz="1400">
                <a:solidFill>
                  <a:srgbClr val="221400"/>
                </a:solidFill>
                <a:latin typeface="微软雅黑"/>
              </a:defRPr>
            </a:pPr>
            <a:r>
              <a:t>诗中“水何澹澹，山岛竦峙”描绘了海水的动态之美与山岛的静态之美，形成了一幅生动的画面。这种虚实结合的手法，既表现了自然的真实，又融入了诗人的想象。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0" y="2331720"/>
            <a:ext cx="1965960" cy="1828800"/>
          </a:xfrm>
          <a:prstGeom prst="roundRect">
            <a:avLst>
              <a:gd name="adj" fmla="val 15000"/>
            </a:avLst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t"/>
          <a:lstStyle/>
          <a:p>
            <a:pPr algn="ctr"/>
            <a:endParaRPr/>
          </a:p>
          <a:p>
            <a:pPr algn="ctr">
              <a:spcAft>
                <a:spcPts val="500"/>
              </a:spcAft>
              <a:defRPr sz="2000">
                <a:solidFill>
                  <a:srgbClr val="FFFFFF"/>
                </a:solidFill>
                <a:latin typeface="微软雅黑"/>
              </a:defRPr>
            </a:pPr>
            <a:r>
              <a:t>🍂</a:t>
            </a:r>
          </a:p>
          <a:p>
            <a:pPr algn="l">
              <a:lnSpc>
                <a:spcPct val="115000"/>
              </a:lnSpc>
              <a:defRPr sz="1400">
                <a:solidFill>
                  <a:srgbClr val="FFFFFF"/>
                </a:solidFill>
                <a:latin typeface="微软雅黑"/>
              </a:defRPr>
            </a:pPr>
            <a:r>
              <a:t>借景抒情的深层寓意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20840" y="2331720"/>
            <a:ext cx="1965960" cy="1828800"/>
          </a:xfrm>
          <a:prstGeom prst="roundRect">
            <a:avLst>
              <a:gd name="adj" fmla="val 15000"/>
            </a:avLst>
          </a:prstGeom>
          <a:solidFill>
            <a:srgbClr val="FFF8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t"/>
          <a:lstStyle/>
          <a:p>
            <a:pPr algn="ctr"/>
            <a:endParaRPr/>
          </a:p>
          <a:p>
            <a:pPr algn="ctr">
              <a:spcAft>
                <a:spcPts val="500"/>
              </a:spcAft>
              <a:defRPr sz="2000">
                <a:solidFill>
                  <a:srgbClr val="221400"/>
                </a:solidFill>
                <a:latin typeface="微软雅黑"/>
              </a:defRPr>
            </a:pPr>
            <a:r>
              <a:t>🌊</a:t>
            </a:r>
          </a:p>
          <a:p>
            <a:pPr algn="l">
              <a:lnSpc>
                <a:spcPct val="115000"/>
              </a:lnSpc>
              <a:defRPr sz="1400">
                <a:solidFill>
                  <a:srgbClr val="221400"/>
                </a:solidFill>
                <a:latin typeface="微软雅黑"/>
              </a:defRPr>
            </a:pPr>
            <a:r>
              <a:t>“秋风萧瑟，洪波涌起”通过季节的变化，暗示了诗人对时局的思考和对未来的展望。诗人借大海的波澜壮阔，抒发了自己统一天下的宏伟抱负。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457200" y="4389120"/>
            <a:ext cx="8229600" cy="0"/>
          </a:xfrm>
          <a:prstGeom prst="line">
            <a:avLst/>
          </a:prstGeom>
          <a:ln w="12700">
            <a:solidFill>
              <a:srgbClr val="8877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526280" y="4343400"/>
            <a:ext cx="91440" cy="91440"/>
          </a:xfrm>
          <a:prstGeom prst="ellipse">
            <a:avLst/>
          </a:prstGeom>
          <a:solidFill>
            <a:srgbClr val="9966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ounded Rectangle 10"/>
          <p:cNvSpPr/>
          <p:nvPr/>
        </p:nvSpPr>
        <p:spPr>
          <a:xfrm>
            <a:off x="457200" y="4663440"/>
            <a:ext cx="1810512" cy="1828800"/>
          </a:xfrm>
          <a:prstGeom prst="roundRect">
            <a:avLst>
              <a:gd name="adj" fmla="val 10000"/>
            </a:avLst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137160" bIns="91440" rtlCol="0" anchor="ctr"/>
          <a:lstStyle/>
          <a:p>
            <a:pPr algn="ctr"/>
            <a:endParaRPr/>
          </a:p>
          <a:p>
            <a:pPr algn="ctr">
              <a:spcAft>
                <a:spcPts val="300"/>
              </a:spcAft>
            </a:pPr>
            <a:r>
              <a:rPr sz="2400">
                <a:solidFill>
                  <a:srgbClr val="FFFFFF"/>
                </a:solidFill>
                <a:latin typeface="微软雅黑"/>
              </a:rPr>
              <a:t>🌊</a:t>
            </a:r>
          </a:p>
          <a:p>
            <a:pPr algn="ctr">
              <a:spcBef>
                <a:spcPts val="0"/>
              </a:spcBef>
            </a:pPr>
            <a:r>
              <a:rPr sz="1800">
                <a:solidFill>
                  <a:srgbClr val="FFFFFF"/>
                </a:solidFill>
                <a:latin typeface="微软雅黑"/>
              </a:rPr>
              <a:t>自然与抱负的交响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359152" y="4663440"/>
            <a:ext cx="6327648" cy="1828800"/>
          </a:xfrm>
          <a:prstGeom prst="roundRect">
            <a:avLst>
              <a:gd name="adj" fmla="val 10000"/>
            </a:avLst>
          </a:prstGeom>
          <a:solidFill>
            <a:srgbClr val="FFF8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28600" tIns="182880" rIns="137160" bIns="137160" rtlCol="0" anchor="t"/>
          <a:lstStyle/>
          <a:p>
            <a:pPr algn="ctr"/>
            <a:endParaRPr/>
          </a:p>
          <a:p>
            <a:pPr algn="l">
              <a:spcAft>
                <a:spcPts val="600"/>
              </a:spcAft>
            </a:pPr>
            <a:r>
              <a:rPr sz="1600">
                <a:solidFill>
                  <a:srgbClr val="663300"/>
                </a:solidFill>
                <a:latin typeface="微软雅黑"/>
              </a:rPr>
              <a:t>• </a:t>
            </a:r>
            <a:r>
              <a:rPr sz="1400">
                <a:solidFill>
                  <a:srgbClr val="221400"/>
                </a:solidFill>
                <a:latin typeface="微软雅黑"/>
              </a:rPr>
              <a:t>《观沧海》通过描绘自然景观展现了诗人的情感与抱负。</a:t>
            </a:r>
          </a:p>
          <a:p>
            <a:pPr algn="l">
              <a:spcAft>
                <a:spcPts val="600"/>
              </a:spcAft>
            </a:pPr>
            <a:r>
              <a:rPr sz="1600">
                <a:solidFill>
                  <a:srgbClr val="663300"/>
                </a:solidFill>
                <a:latin typeface="微软雅黑"/>
              </a:rPr>
              <a:t>• </a:t>
            </a:r>
            <a:r>
              <a:rPr sz="1400">
                <a:solidFill>
                  <a:srgbClr val="221400"/>
                </a:solidFill>
                <a:latin typeface="微软雅黑"/>
              </a:rPr>
              <a:t>诗中的动静结合手法体现了自然的真实与诗人的想象。</a:t>
            </a:r>
          </a:p>
          <a:p>
            <a:pPr algn="l">
              <a:spcAft>
                <a:spcPts val="600"/>
              </a:spcAft>
            </a:pPr>
            <a:r>
              <a:rPr sz="1600">
                <a:solidFill>
                  <a:srgbClr val="663300"/>
                </a:solidFill>
                <a:latin typeface="微软雅黑"/>
              </a:rPr>
              <a:t>• </a:t>
            </a:r>
            <a:r>
              <a:rPr sz="1400">
                <a:solidFill>
                  <a:srgbClr val="221400"/>
                </a:solidFill>
                <a:latin typeface="微软雅黑"/>
              </a:rPr>
              <a:t>借景抒情的方式反映了诗人对时局的思考和统一天下的宏伟愿景。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64008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 b="1">
                <a:solidFill>
                  <a:srgbClr val="4C2D0A"/>
                </a:solidFill>
                <a:latin typeface="微软雅黑"/>
              </a:defRPr>
            </a:pPr>
            <a:r>
              <a:t>诗歌的艺术特色总结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371600"/>
            <a:ext cx="137160" cy="1371600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685800" y="1371600"/>
            <a:ext cx="8001000" cy="1371600"/>
          </a:xfrm>
          <a:prstGeom prst="roundRect">
            <a:avLst/>
          </a:prstGeom>
          <a:solidFill>
            <a:srgbClr val="FFF8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ctr"/>
          <a:lstStyle/>
          <a:p>
            <a:pPr algn="ctr"/>
            <a:endParaRPr/>
          </a:p>
          <a:p>
            <a:pPr algn="ctr">
              <a:defRPr sz="1600" i="1">
                <a:solidFill>
                  <a:srgbClr val="221400"/>
                </a:solidFill>
                <a:latin typeface="微软雅黑 Light"/>
              </a:defRPr>
            </a:pPr>
            <a:r>
              <a:t>“《观沧海》不仅描绘自然美景，更展现诗人胸怀与抱负。”</a:t>
            </a:r>
          </a:p>
          <a:p>
            <a:pPr algn="r">
              <a:spcBef>
                <a:spcPts val="600"/>
              </a:spcBef>
              <a:defRPr sz="1200">
                <a:solidFill>
                  <a:srgbClr val="505050"/>
                </a:solidFill>
                <a:latin typeface="微软雅黑"/>
              </a:defRPr>
            </a:pPr>
            <a:r>
              <a:t>— 诗歌艺术特色总结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2971800"/>
            <a:ext cx="2590800" cy="27432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28600" tIns="137160" rIns="228600" bIns="457200" rtlCol="0" anchor="t"/>
          <a:lstStyle/>
          <a:p>
            <a:pPr algn="ctr"/>
            <a:endParaRPr/>
          </a:p>
          <a:p>
            <a:pPr algn="ctr">
              <a:spcBef>
                <a:spcPts val="360"/>
              </a:spcBef>
              <a:spcAft>
                <a:spcPts val="300"/>
              </a:spcAft>
              <a:defRPr sz="2400">
                <a:solidFill>
                  <a:srgbClr val="221400"/>
                </a:solidFill>
                <a:latin typeface="微软雅黑"/>
              </a:defRPr>
            </a:pPr>
            <a:r>
              <a:t>🎨</a:t>
            </a:r>
          </a:p>
          <a:p>
            <a:pPr algn="l">
              <a:spcAft>
                <a:spcPts val="200"/>
              </a:spcAft>
              <a:defRPr sz="2000" b="1">
                <a:solidFill>
                  <a:srgbClr val="221400"/>
                </a:solidFill>
                <a:latin typeface="微软雅黑"/>
              </a:defRPr>
            </a:pPr>
            <a:r>
              <a:t>修辞手法</a:t>
            </a:r>
          </a:p>
          <a:p>
            <a:pPr algn="l">
              <a:lnSpc>
                <a:spcPct val="120000"/>
              </a:lnSpc>
              <a:defRPr sz="1200">
                <a:solidFill>
                  <a:srgbClr val="221400"/>
                </a:solidFill>
                <a:latin typeface="微软雅黑"/>
              </a:defRPr>
            </a:pPr>
            <a:r>
              <a:t>比喻、夸张、对仗结合自然景观与情感。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53640" y="5120640"/>
            <a:ext cx="457200" cy="457200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endParaRPr/>
          </a:p>
          <a:p>
            <a:pPr algn="ctr">
              <a:defRPr sz="2000" b="1">
                <a:solidFill>
                  <a:srgbClr val="663300"/>
                </a:solidFill>
                <a:latin typeface="微软雅黑"/>
              </a:defRPr>
            </a:pPr>
            <a:r>
              <a:t>📈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76600" y="2971800"/>
            <a:ext cx="2590800" cy="2743200"/>
          </a:xfrm>
          <a:prstGeom prst="roundRect">
            <a:avLst>
              <a:gd name="adj" fmla="val 10000"/>
            </a:avLst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28600" tIns="822960" rIns="228600" bIns="457200" rtlCol="0" anchor="t"/>
          <a:lstStyle/>
          <a:p>
            <a:pPr algn="ctr"/>
            <a:endParaRPr/>
          </a:p>
          <a:p>
            <a:pPr algn="l">
              <a:spcAft>
                <a:spcPts val="200"/>
              </a:spcAft>
              <a:defRPr sz="2000" b="1">
                <a:solidFill>
                  <a:srgbClr val="FFFFFF"/>
                </a:solidFill>
                <a:latin typeface="微软雅黑"/>
              </a:defRPr>
            </a:pPr>
            <a:r>
              <a:t>语言风格</a:t>
            </a:r>
          </a:p>
          <a:p>
            <a:pPr algn="l">
              <a:lnSpc>
                <a:spcPct val="120000"/>
              </a:lnSpc>
              <a:defRPr sz="1200">
                <a:solidFill>
                  <a:srgbClr val="FFFFFF"/>
                </a:solidFill>
                <a:latin typeface="微软雅黑"/>
              </a:defRPr>
            </a:pPr>
            <a:r>
              <a:t>四言句式简洁有力，增强节奏与韵律。</a:t>
            </a:r>
          </a:p>
        </p:txBody>
      </p:sp>
      <p:sp>
        <p:nvSpPr>
          <p:cNvPr id="9" name="Rectangle 8"/>
          <p:cNvSpPr/>
          <p:nvPr/>
        </p:nvSpPr>
        <p:spPr>
          <a:xfrm>
            <a:off x="3276600" y="2971800"/>
            <a:ext cx="2590800" cy="685800"/>
          </a:xfrm>
          <a:prstGeom prst="rect">
            <a:avLst/>
          </a:prstGeom>
          <a:solidFill>
            <a:srgbClr val="FFE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6600" y="2971800"/>
            <a:ext cx="2590800" cy="685800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endParaRPr/>
          </a:p>
          <a:p>
            <a:pPr algn="ctr">
              <a:defRPr sz="2400">
                <a:solidFill>
                  <a:srgbClr val="FFFFFF"/>
                </a:solidFill>
                <a:latin typeface="微软雅黑"/>
              </a:defRPr>
            </a:pPr>
            <a:r>
              <a:t>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73040" y="5120640"/>
            <a:ext cx="457200" cy="457200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endParaRPr/>
          </a:p>
          <a:p>
            <a:pPr algn="ctr">
              <a:defRPr sz="2000" b="1">
                <a:solidFill>
                  <a:srgbClr val="FFFFFF"/>
                </a:solidFill>
                <a:latin typeface="微软雅黑"/>
              </a:defRPr>
            </a:pPr>
            <a:r>
              <a:t>📢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096000" y="2971800"/>
            <a:ext cx="2590800" cy="27432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28600" tIns="137160" rIns="228600" bIns="457200" rtlCol="0" anchor="t"/>
          <a:lstStyle/>
          <a:p>
            <a:pPr algn="ctr"/>
            <a:endParaRPr/>
          </a:p>
          <a:p>
            <a:pPr algn="ctr">
              <a:spcBef>
                <a:spcPts val="360"/>
              </a:spcBef>
              <a:spcAft>
                <a:spcPts val="300"/>
              </a:spcAft>
              <a:defRPr sz="2400">
                <a:solidFill>
                  <a:srgbClr val="221400"/>
                </a:solidFill>
                <a:latin typeface="微软雅黑"/>
              </a:defRPr>
            </a:pPr>
            <a:r>
              <a:t>🌌</a:t>
            </a:r>
          </a:p>
          <a:p>
            <a:pPr algn="l">
              <a:spcAft>
                <a:spcPts val="200"/>
              </a:spcAft>
              <a:defRPr sz="2000" b="1">
                <a:solidFill>
                  <a:srgbClr val="221400"/>
                </a:solidFill>
                <a:latin typeface="微软雅黑"/>
              </a:defRPr>
            </a:pPr>
            <a:r>
              <a:t>意境构建</a:t>
            </a:r>
          </a:p>
          <a:p>
            <a:pPr algn="l">
              <a:lnSpc>
                <a:spcPct val="120000"/>
              </a:lnSpc>
              <a:defRPr sz="1200">
                <a:solidFill>
                  <a:srgbClr val="221400"/>
                </a:solidFill>
                <a:latin typeface="微软雅黑"/>
              </a:defRPr>
            </a:pPr>
            <a:r>
              <a:t>虚实结合，既有实景又有未来想象。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92440" y="5120640"/>
            <a:ext cx="457200" cy="457200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endParaRPr/>
          </a:p>
          <a:p>
            <a:pPr algn="ctr">
              <a:defRPr sz="2000" b="1">
                <a:solidFill>
                  <a:srgbClr val="663300"/>
                </a:solidFill>
                <a:latin typeface="微软雅黑"/>
              </a:defRPr>
            </a:pPr>
            <a:r>
              <a:t>👍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5943600"/>
            <a:ext cx="8229600" cy="457200"/>
          </a:xfrm>
          <a:prstGeom prst="rect">
            <a:avLst/>
          </a:prstGeom>
          <a:noFill/>
        </p:spPr>
        <p:txBody>
          <a:bodyPr wrap="square" anchor="t">
            <a:normAutofit/>
          </a:bodyPr>
          <a:lstStyle/>
          <a:p>
            <a:pPr algn="l">
              <a:defRPr sz="1400">
                <a:solidFill>
                  <a:srgbClr val="323232"/>
                </a:solidFill>
                <a:latin typeface="微软雅黑"/>
              </a:defRPr>
            </a:pPr>
            <a:r>
              <a:t>《观沧海》艺术特色：修辞、语言、意境三位一体。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标题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640080"/>
            <a:ext cx="82296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4C2D0A"/>
                </a:solidFill>
                <a:latin typeface="微软雅黑"/>
              </a:defRPr>
            </a:pPr>
            <a:r>
              <a:t>诗歌的历史背景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371600"/>
            <a:ext cx="7315200" cy="41148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2000" b="1">
                <a:solidFill>
                  <a:srgbClr val="664C2D"/>
                </a:solidFill>
                <a:latin typeface="微软雅黑"/>
              </a:defRPr>
            </a:pPr>
            <a:r>
              <a:t>《观沧海》的创作背景</a:t>
            </a:r>
            <a:br/>
            <a:r>
              <a:t>曹操北征乌桓的历史意义</a:t>
            </a:r>
            <a:br/>
            <a:r>
              <a:t>碣石山与《观沧海》的地理背景</a:t>
            </a:r>
            <a:br/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64008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 b="1">
                <a:solidFill>
                  <a:srgbClr val="4C2D0A"/>
                </a:solidFill>
                <a:latin typeface="微软雅黑"/>
              </a:defRPr>
            </a:pPr>
            <a:r>
              <a:t>《观沧海》的创作背景</a:t>
            </a:r>
          </a:p>
        </p:txBody>
      </p:sp>
      <p:pic>
        <p:nvPicPr>
          <p:cNvPr id="4" name="Picture 3" descr="000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097280"/>
            <a:ext cx="3657600" cy="20571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2286000"/>
            <a:ext cx="3657600" cy="640080"/>
          </a:xfrm>
          <a:prstGeom prst="rect">
            <a:avLst/>
          </a:prstGeom>
          <a:noFill/>
        </p:spPr>
        <p:txBody>
          <a:bodyPr wrap="square" anchor="t">
            <a:normAutofit fontScale="85000" lnSpcReduction="10000"/>
          </a:bodyPr>
          <a:lstStyle/>
          <a:p>
            <a:pPr algn="l">
              <a:defRPr sz="1400">
                <a:solidFill>
                  <a:srgbClr val="323232"/>
                </a:solidFill>
                <a:latin typeface="微软雅黑"/>
              </a:defRPr>
            </a:pPr>
            <a:r>
              <a:t>《观沧海》是东汉末年曹操创作的一首四言诗，写于建安十二年（207年）八月。当时，曹操在北征乌桓的战役中取得决定性胜利，统一了北方。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3108960"/>
            <a:ext cx="1737360" cy="2286000"/>
          </a:xfrm>
          <a:prstGeom prst="roundRect">
            <a:avLst>
              <a:gd name="adj" fmla="val 15000"/>
            </a:avLst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t"/>
          <a:lstStyle/>
          <a:p>
            <a:pPr algn="ctr"/>
            <a:endParaRPr/>
          </a:p>
          <a:p>
            <a:pPr algn="ctr">
              <a:spcAft>
                <a:spcPts val="500"/>
              </a:spcAft>
              <a:defRPr sz="2200">
                <a:solidFill>
                  <a:srgbClr val="FFFFFF"/>
                </a:solidFill>
                <a:latin typeface="微软雅黑"/>
              </a:defRPr>
            </a:pPr>
            <a:r>
              <a:t>🗺️</a:t>
            </a:r>
          </a:p>
          <a:p>
            <a:pPr algn="l">
              <a:lnSpc>
                <a:spcPct val="115000"/>
              </a:lnSpc>
              <a:defRPr sz="1100">
                <a:solidFill>
                  <a:srgbClr val="FFFFFF"/>
                </a:solidFill>
                <a:latin typeface="微软雅黑"/>
              </a:defRPr>
            </a:pPr>
            <a:r>
              <a:t>背景与意义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377440" y="3108960"/>
            <a:ext cx="1737360" cy="2286000"/>
          </a:xfrm>
          <a:prstGeom prst="roundRect">
            <a:avLst>
              <a:gd name="adj" fmla="val 15000"/>
            </a:avLst>
          </a:prstGeom>
          <a:solidFill>
            <a:srgbClr val="FFF8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t"/>
          <a:lstStyle/>
          <a:p>
            <a:pPr algn="ctr"/>
            <a:endParaRPr/>
          </a:p>
          <a:p>
            <a:pPr algn="ctr">
              <a:spcAft>
                <a:spcPts val="500"/>
              </a:spcAft>
              <a:defRPr sz="2200">
                <a:solidFill>
                  <a:srgbClr val="221400"/>
                </a:solidFill>
                <a:latin typeface="微软雅黑"/>
              </a:defRPr>
            </a:pPr>
            <a:r>
              <a:t>🌊</a:t>
            </a:r>
          </a:p>
          <a:p>
            <a:pPr algn="l">
              <a:lnSpc>
                <a:spcPct val="115000"/>
              </a:lnSpc>
              <a:defRPr sz="1100">
                <a:solidFill>
                  <a:srgbClr val="221400"/>
                </a:solidFill>
                <a:latin typeface="微软雅黑"/>
              </a:defRPr>
            </a:pPr>
            <a:r>
              <a:t>诗中景象与情感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577840"/>
            <a:ext cx="3657600" cy="914400"/>
          </a:xfrm>
          <a:prstGeom prst="rect">
            <a:avLst/>
          </a:prstGeom>
          <a:noFill/>
        </p:spPr>
        <p:txBody>
          <a:bodyPr wrap="square" anchor="t">
            <a:normAutofit/>
          </a:bodyPr>
          <a:lstStyle/>
          <a:p>
            <a:pPr algn="l">
              <a:defRPr sz="1400">
                <a:solidFill>
                  <a:srgbClr val="323232"/>
                </a:solidFill>
                <a:latin typeface="微软雅黑"/>
              </a:defRPr>
            </a:pPr>
            <a:r>
              <a:t>《观沧海》通过描绘大海的壮丽景象，展现了曹操胸怀天下的豪情壮志，体现了其在统一北方后对未来的雄心与抱负。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标题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7315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4C2D0A"/>
                </a:solidFill>
                <a:latin typeface="微软雅黑"/>
              </a:defRPr>
            </a:pPr>
            <a:r>
              <a:t>目录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840480" cy="6858000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457200" y="2560320"/>
            <a:ext cx="2926080" cy="10972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6000" b="1">
                <a:solidFill>
                  <a:srgbClr val="FFFFFF"/>
                </a:solidFill>
                <a:latin typeface="微软雅黑 Bold"/>
              </a:defRPr>
            </a:pPr>
            <a:r>
              <a:t>目录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74720"/>
            <a:ext cx="2926080" cy="45720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ctr">
              <a:defRPr sz="1600" b="0">
                <a:solidFill>
                  <a:srgbClr val="FFFFFF"/>
                </a:solidFill>
                <a:latin typeface="微软雅黑 Bold"/>
              </a:defRPr>
            </a:pPr>
            <a:r>
              <a:t>CONTENTS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89120" y="1371600"/>
            <a:ext cx="429768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1" dirty="0">
                <a:solidFill>
                  <a:srgbClr val="663300"/>
                </a:solidFill>
                <a:latin typeface="微软雅黑 Bold"/>
              </a:rPr>
              <a:t>01</a:t>
            </a:r>
            <a:r>
              <a:rPr dirty="0"/>
              <a:t>   </a:t>
            </a:r>
            <a:r>
              <a:rPr sz="1600" b="1" dirty="0" err="1">
                <a:solidFill>
                  <a:srgbClr val="221400"/>
                </a:solidFill>
                <a:latin typeface="微软雅黑 Light"/>
              </a:rPr>
              <a:t>引言：走进《观沧海</a:t>
            </a:r>
            <a:r>
              <a:rPr sz="1600" b="1" dirty="0">
                <a:solidFill>
                  <a:srgbClr val="221400"/>
                </a:solidFill>
                <a:latin typeface="微软雅黑 Light"/>
              </a:rPr>
              <a:t>》</a:t>
            </a:r>
          </a:p>
          <a:p>
            <a:pPr>
              <a:spcBef>
                <a:spcPts val="1000"/>
              </a:spcBef>
            </a:pPr>
            <a:r>
              <a:rPr sz="1600" b="1" dirty="0">
                <a:solidFill>
                  <a:srgbClr val="663300"/>
                </a:solidFill>
                <a:latin typeface="微软雅黑 Bold"/>
              </a:rPr>
              <a:t>02</a:t>
            </a:r>
            <a:r>
              <a:rPr dirty="0"/>
              <a:t>   </a:t>
            </a:r>
            <a:r>
              <a:rPr sz="1600" b="1" dirty="0" err="1">
                <a:solidFill>
                  <a:srgbClr val="221400"/>
                </a:solidFill>
                <a:latin typeface="微软雅黑 Light"/>
              </a:rPr>
              <a:t>诗人曹操简介</a:t>
            </a:r>
            <a:endParaRPr sz="1600" b="1" dirty="0">
              <a:solidFill>
                <a:srgbClr val="221400"/>
              </a:solidFill>
              <a:latin typeface="微软雅黑 Light"/>
            </a:endParaRPr>
          </a:p>
          <a:p>
            <a:pPr>
              <a:spcBef>
                <a:spcPts val="1000"/>
              </a:spcBef>
            </a:pPr>
            <a:r>
              <a:rPr sz="1600" b="1" dirty="0">
                <a:solidFill>
                  <a:srgbClr val="663300"/>
                </a:solidFill>
                <a:latin typeface="微软雅黑 Bold"/>
              </a:rPr>
              <a:t>03</a:t>
            </a:r>
            <a:r>
              <a:rPr dirty="0"/>
              <a:t>   </a:t>
            </a:r>
            <a:r>
              <a:rPr sz="1600" b="1" dirty="0">
                <a:solidFill>
                  <a:srgbClr val="221400"/>
                </a:solidFill>
                <a:latin typeface="微软雅黑 Light"/>
              </a:rPr>
              <a:t>《</a:t>
            </a:r>
            <a:r>
              <a:rPr sz="1600" b="1" dirty="0" err="1">
                <a:solidFill>
                  <a:srgbClr val="221400"/>
                </a:solidFill>
                <a:latin typeface="微软雅黑 Light"/>
              </a:rPr>
              <a:t>观沧海》全文解析</a:t>
            </a:r>
            <a:endParaRPr sz="1600" b="1" dirty="0">
              <a:solidFill>
                <a:srgbClr val="221400"/>
              </a:solidFill>
              <a:latin typeface="微软雅黑 Light"/>
            </a:endParaRPr>
          </a:p>
          <a:p>
            <a:pPr>
              <a:spcBef>
                <a:spcPts val="1000"/>
              </a:spcBef>
            </a:pPr>
            <a:r>
              <a:rPr sz="1600" b="1" dirty="0">
                <a:solidFill>
                  <a:srgbClr val="663300"/>
                </a:solidFill>
                <a:latin typeface="微软雅黑 Bold"/>
              </a:rPr>
              <a:t>04</a:t>
            </a:r>
            <a:r>
              <a:rPr dirty="0"/>
              <a:t>   </a:t>
            </a:r>
            <a:r>
              <a:rPr sz="1600" b="1" dirty="0" err="1">
                <a:solidFill>
                  <a:srgbClr val="221400"/>
                </a:solidFill>
                <a:latin typeface="微软雅黑 Light"/>
              </a:rPr>
              <a:t>诗歌的艺术特色</a:t>
            </a:r>
            <a:endParaRPr sz="1600" b="1" dirty="0">
              <a:solidFill>
                <a:srgbClr val="221400"/>
              </a:solidFill>
              <a:latin typeface="微软雅黑 Light"/>
            </a:endParaRPr>
          </a:p>
          <a:p>
            <a:pPr>
              <a:spcBef>
                <a:spcPts val="1000"/>
              </a:spcBef>
            </a:pPr>
            <a:r>
              <a:rPr sz="1600" b="1" dirty="0">
                <a:solidFill>
                  <a:srgbClr val="663300"/>
                </a:solidFill>
                <a:latin typeface="微软雅黑 Bold"/>
              </a:rPr>
              <a:t>05</a:t>
            </a:r>
            <a:r>
              <a:rPr dirty="0"/>
              <a:t>   </a:t>
            </a:r>
            <a:r>
              <a:rPr sz="1600" b="1" dirty="0" err="1">
                <a:solidFill>
                  <a:srgbClr val="221400"/>
                </a:solidFill>
                <a:latin typeface="微软雅黑 Light"/>
              </a:rPr>
              <a:t>诗歌的历史背景</a:t>
            </a:r>
            <a:endParaRPr sz="1600" b="1" dirty="0">
              <a:solidFill>
                <a:srgbClr val="221400"/>
              </a:solidFill>
              <a:latin typeface="微软雅黑 Light"/>
            </a:endParaRPr>
          </a:p>
          <a:p>
            <a:pPr>
              <a:spcBef>
                <a:spcPts val="1000"/>
              </a:spcBef>
            </a:pPr>
            <a:r>
              <a:rPr sz="1600" b="1" dirty="0">
                <a:solidFill>
                  <a:srgbClr val="663300"/>
                </a:solidFill>
                <a:latin typeface="微软雅黑 Bold"/>
              </a:rPr>
              <a:t>06</a:t>
            </a:r>
            <a:r>
              <a:rPr dirty="0"/>
              <a:t>   </a:t>
            </a:r>
            <a:r>
              <a:rPr sz="1600" b="1" dirty="0" err="1">
                <a:solidFill>
                  <a:srgbClr val="221400"/>
                </a:solidFill>
                <a:latin typeface="微软雅黑 Light"/>
              </a:rPr>
              <a:t>总结与思考</a:t>
            </a:r>
            <a:endParaRPr sz="1600" b="1" dirty="0">
              <a:solidFill>
                <a:srgbClr val="221400"/>
              </a:solidFill>
              <a:latin typeface="微软雅黑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65760"/>
            <a:ext cx="365760" cy="36576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466344"/>
            <a:ext cx="365760" cy="36576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0" y="566928"/>
            <a:ext cx="365760" cy="36576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64008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 b="1">
                <a:solidFill>
                  <a:srgbClr val="4C2D0A"/>
                </a:solidFill>
                <a:latin typeface="微软雅黑"/>
              </a:defRPr>
            </a:pPr>
            <a:r>
              <a:t>曹操北征乌桓的历史意义</a:t>
            </a:r>
          </a:p>
        </p:txBody>
      </p:sp>
      <p:pic>
        <p:nvPicPr>
          <p:cNvPr id="4" name="Picture 3" descr="0000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097280"/>
            <a:ext cx="3657600" cy="18288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57200" y="1828800"/>
            <a:ext cx="1645920" cy="1097280"/>
          </a:xfrm>
          <a:prstGeom prst="roundRect">
            <a:avLst/>
          </a:prstGeom>
          <a:solidFill>
            <a:srgbClr val="FFE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/>
          </a:p>
          <a:p>
            <a:pPr algn="ctr">
              <a:defRPr sz="1800">
                <a:solidFill>
                  <a:srgbClr val="663300"/>
                </a:solidFill>
                <a:latin typeface="微软雅黑 Bold"/>
              </a:defRPr>
            </a:pPr>
            <a:r>
              <a:t>建安十二年</a:t>
            </a:r>
          </a:p>
          <a:p>
            <a:pPr algn="ctr">
              <a:spcBef>
                <a:spcPts val="300"/>
              </a:spcBef>
              <a:defRPr sz="1000">
                <a:solidFill>
                  <a:srgbClr val="221400"/>
                </a:solidFill>
                <a:latin typeface="微软雅黑"/>
              </a:defRPr>
            </a:pPr>
            <a:r>
              <a:t>北征乌桓时间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468880" y="1828800"/>
            <a:ext cx="1645920" cy="1097280"/>
          </a:xfrm>
          <a:prstGeom prst="roundRect">
            <a:avLst/>
          </a:prstGeom>
          <a:solidFill>
            <a:srgbClr val="FFE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/>
          </a:p>
          <a:p>
            <a:pPr algn="ctr">
              <a:defRPr sz="1800">
                <a:solidFill>
                  <a:srgbClr val="663300"/>
                </a:solidFill>
                <a:latin typeface="微软雅黑 Bold"/>
              </a:defRPr>
            </a:pPr>
            <a:r>
              <a:t>3</a:t>
            </a:r>
          </a:p>
          <a:p>
            <a:pPr algn="ctr">
              <a:spcBef>
                <a:spcPts val="300"/>
              </a:spcBef>
              <a:defRPr sz="1000">
                <a:solidFill>
                  <a:srgbClr val="221400"/>
                </a:solidFill>
                <a:latin typeface="微软雅黑"/>
              </a:defRPr>
            </a:pPr>
            <a:r>
              <a:t>关键信息点数量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3200400"/>
            <a:ext cx="804672" cy="3200400"/>
          </a:xfrm>
          <a:prstGeom prst="roundRect">
            <a:avLst>
              <a:gd name="adj" fmla="val 10000"/>
            </a:avLst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137160" bIns="91440" rtlCol="0" anchor="ctr"/>
          <a:lstStyle/>
          <a:p>
            <a:pPr algn="ctr"/>
            <a:endParaRPr/>
          </a:p>
          <a:p>
            <a:pPr algn="ctr">
              <a:spcAft>
                <a:spcPts val="300"/>
              </a:spcAft>
            </a:pPr>
            <a:r>
              <a:rPr sz="4800">
                <a:solidFill>
                  <a:srgbClr val="FFFFFF"/>
                </a:solidFill>
                <a:latin typeface="微软雅黑"/>
              </a:rPr>
              <a:t>⚔️</a:t>
            </a:r>
          </a:p>
          <a:p>
            <a:pPr algn="ctr">
              <a:spcBef>
                <a:spcPts val="0"/>
              </a:spcBef>
            </a:pPr>
            <a:r>
              <a:rPr sz="1800">
                <a:solidFill>
                  <a:srgbClr val="FFFFFF"/>
                </a:solidFill>
                <a:latin typeface="微软雅黑"/>
              </a:rPr>
              <a:t>北征乌桓的战略意义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53312" y="3200400"/>
            <a:ext cx="2761488" cy="3200400"/>
          </a:xfrm>
          <a:prstGeom prst="roundRect">
            <a:avLst>
              <a:gd name="adj" fmla="val 10000"/>
            </a:avLst>
          </a:prstGeom>
          <a:solidFill>
            <a:srgbClr val="FFF8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28600" tIns="182880" rIns="137160" bIns="137160" rtlCol="0" anchor="t"/>
          <a:lstStyle/>
          <a:p>
            <a:pPr algn="ctr"/>
            <a:endParaRPr/>
          </a:p>
          <a:p>
            <a:pPr algn="l">
              <a:spcAft>
                <a:spcPts val="600"/>
              </a:spcAft>
            </a:pPr>
            <a:r>
              <a:rPr sz="1400">
                <a:solidFill>
                  <a:srgbClr val="663300"/>
                </a:solidFill>
                <a:latin typeface="微软雅黑"/>
              </a:rPr>
              <a:t>• </a:t>
            </a:r>
            <a:r>
              <a:rPr sz="1200">
                <a:solidFill>
                  <a:srgbClr val="221400"/>
                </a:solidFill>
                <a:latin typeface="微软雅黑"/>
              </a:rPr>
              <a:t>乌桓长期盘踞东北并与袁绍残余势力勾结，成为曹操心腹大患</a:t>
            </a:r>
          </a:p>
          <a:p>
            <a:pPr algn="l">
              <a:spcAft>
                <a:spcPts val="600"/>
              </a:spcAft>
            </a:pPr>
            <a:r>
              <a:rPr sz="1400">
                <a:solidFill>
                  <a:srgbClr val="663300"/>
                </a:solidFill>
                <a:latin typeface="微软雅黑"/>
              </a:rPr>
              <a:t>• </a:t>
            </a:r>
            <a:r>
              <a:rPr sz="1200">
                <a:solidFill>
                  <a:srgbClr val="221400"/>
                </a:solidFill>
                <a:latin typeface="微软雅黑"/>
              </a:rPr>
              <a:t>曹操采纳郭嘉建议亲率大军北征，经历艰苦战斗取得胜利</a:t>
            </a:r>
          </a:p>
          <a:p>
            <a:pPr algn="l">
              <a:spcAft>
                <a:spcPts val="600"/>
              </a:spcAft>
            </a:pPr>
            <a:r>
              <a:rPr sz="1400">
                <a:solidFill>
                  <a:srgbClr val="663300"/>
                </a:solidFill>
                <a:latin typeface="微软雅黑"/>
              </a:rPr>
              <a:t>• </a:t>
            </a:r>
            <a:r>
              <a:rPr sz="1200">
                <a:solidFill>
                  <a:srgbClr val="221400"/>
                </a:solidFill>
                <a:latin typeface="微软雅黑"/>
              </a:rPr>
              <a:t>此战巩固了北方统治，为后续南征奠定基础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64008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 b="1">
                <a:solidFill>
                  <a:srgbClr val="4C2D0A"/>
                </a:solidFill>
                <a:latin typeface="微软雅黑"/>
              </a:defRPr>
            </a:pPr>
            <a:r>
              <a:t>碣石山与《观沧海》的地理背景</a:t>
            </a:r>
          </a:p>
        </p:txBody>
      </p:sp>
      <p:pic>
        <p:nvPicPr>
          <p:cNvPr id="4" name="Picture 3" descr="0000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097280"/>
            <a:ext cx="3657600" cy="14103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3657600" cy="1828800"/>
          </a:xfrm>
          <a:prstGeom prst="rect">
            <a:avLst/>
          </a:prstGeom>
          <a:noFill/>
        </p:spPr>
        <p:txBody>
          <a:bodyPr wrap="square" anchor="t">
            <a:normAutofit lnSpcReduction="10000"/>
          </a:bodyPr>
          <a:lstStyle/>
          <a:p>
            <a:pPr algn="l">
              <a:defRPr sz="1400">
                <a:solidFill>
                  <a:srgbClr val="323232"/>
                </a:solidFill>
                <a:latin typeface="微软雅黑"/>
              </a:defRPr>
            </a:pPr>
            <a:r>
              <a:t>碣石山位于今河北省昌黎县，是古代著名的观海胜地。曹操在班师途中登临碣石山，面对浩瀚的大海，触景生情，写下了《观沧海》。诗中不仅展现了大海的壮丽，也表达了曹操对宇宙和人生的思考。碣石山的地理位置和自然景观为诗歌提供了丰富的意象，成为诗中情感和思想的重要载体。通过这首诗，曹操不仅抒发了个人情感，也展现了其作为政治家和军事家的宏大抱负。</a:t>
            </a:r>
          </a:p>
        </p:txBody>
      </p:sp>
      <p:cxnSp>
        <p:nvCxnSpPr>
          <p:cNvPr id="6" name="Connector 5"/>
          <p:cNvCxnSpPr/>
          <p:nvPr/>
        </p:nvCxnSpPr>
        <p:spPr>
          <a:xfrm>
            <a:off x="457200" y="3840480"/>
            <a:ext cx="3657600" cy="0"/>
          </a:xfrm>
          <a:prstGeom prst="line">
            <a:avLst/>
          </a:prstGeom>
          <a:ln w="25400">
            <a:solidFill>
              <a:srgbClr val="663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57200" y="4114800"/>
            <a:ext cx="137160" cy="1828800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685800" y="4114800"/>
            <a:ext cx="3429000" cy="1828800"/>
          </a:xfrm>
          <a:prstGeom prst="roundRect">
            <a:avLst/>
          </a:prstGeom>
          <a:solidFill>
            <a:srgbClr val="FFF8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ctr"/>
          <a:lstStyle/>
          <a:p>
            <a:pPr algn="ctr"/>
            <a:endParaRPr/>
          </a:p>
          <a:p>
            <a:pPr algn="ctr">
              <a:defRPr sz="1600" i="1">
                <a:solidFill>
                  <a:srgbClr val="221400"/>
                </a:solidFill>
                <a:latin typeface="微软雅黑 Light"/>
              </a:defRPr>
            </a:pPr>
            <a:r>
              <a:t>“日月之行，若出其中；星汉灿烂，若出其里”</a:t>
            </a:r>
          </a:p>
          <a:p>
            <a:pPr algn="r">
              <a:spcBef>
                <a:spcPts val="600"/>
              </a:spcBef>
              <a:defRPr sz="1200">
                <a:solidFill>
                  <a:srgbClr val="505050"/>
                </a:solidFill>
                <a:latin typeface="微软雅黑"/>
              </a:defRPr>
            </a:pPr>
            <a:r>
              <a:t>— 《观沧海》 曹操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标题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640080"/>
            <a:ext cx="82296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4C2D0A"/>
                </a:solidFill>
                <a:latin typeface="微软雅黑"/>
              </a:defRPr>
            </a:pPr>
            <a:r>
              <a:t>总结与思考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371600"/>
            <a:ext cx="7315200" cy="41148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2000" b="1">
                <a:solidFill>
                  <a:srgbClr val="664C2D"/>
                </a:solidFill>
                <a:latin typeface="微软雅黑"/>
              </a:defRPr>
            </a:pPr>
            <a:r>
              <a:t>诗歌内容与艺术特色总结</a:t>
            </a:r>
            <a:br/>
            <a:r>
              <a:t>思考与讨论</a:t>
            </a:r>
            <a:br/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64008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 b="1">
                <a:solidFill>
                  <a:srgbClr val="4C2D0A"/>
                </a:solidFill>
                <a:latin typeface="微软雅黑"/>
              </a:defRPr>
            </a:pPr>
            <a:r>
              <a:t>诗歌内容与艺术特色总结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371600"/>
            <a:ext cx="137160" cy="1371600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685800" y="1371600"/>
            <a:ext cx="8001000" cy="1371600"/>
          </a:xfrm>
          <a:prstGeom prst="roundRect">
            <a:avLst/>
          </a:prstGeom>
          <a:solidFill>
            <a:srgbClr val="FFF8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ctr"/>
          <a:lstStyle/>
          <a:p>
            <a:pPr algn="ctr"/>
            <a:endParaRPr/>
          </a:p>
          <a:p>
            <a:pPr algn="ctr">
              <a:defRPr sz="1600" i="1">
                <a:solidFill>
                  <a:srgbClr val="221400"/>
                </a:solidFill>
                <a:latin typeface="微软雅黑 Light"/>
              </a:defRPr>
            </a:pPr>
            <a:r>
              <a:t>“日月之行，若出其中；星汉灿烂，若出其里”</a:t>
            </a:r>
          </a:p>
          <a:p>
            <a:pPr algn="r">
              <a:spcBef>
                <a:spcPts val="600"/>
              </a:spcBef>
              <a:defRPr sz="1200">
                <a:solidFill>
                  <a:srgbClr val="505050"/>
                </a:solidFill>
                <a:latin typeface="微软雅黑"/>
              </a:defRPr>
            </a:pPr>
            <a:r>
              <a:t>— 曹操《观沧海》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2971800"/>
            <a:ext cx="2590800" cy="27432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28600" tIns="137160" rIns="228600" bIns="457200" rtlCol="0" anchor="t"/>
          <a:lstStyle/>
          <a:p>
            <a:pPr algn="ctr"/>
            <a:endParaRPr/>
          </a:p>
          <a:p>
            <a:pPr algn="ctr">
              <a:spcBef>
                <a:spcPts val="360"/>
              </a:spcBef>
              <a:spcAft>
                <a:spcPts val="300"/>
              </a:spcAft>
              <a:defRPr sz="2400">
                <a:solidFill>
                  <a:srgbClr val="221400"/>
                </a:solidFill>
                <a:latin typeface="微软雅黑"/>
              </a:defRPr>
            </a:pPr>
            <a:r>
              <a:t>🌊</a:t>
            </a:r>
          </a:p>
          <a:p>
            <a:pPr algn="l">
              <a:spcAft>
                <a:spcPts val="200"/>
              </a:spcAft>
              <a:defRPr sz="2000" b="1">
                <a:solidFill>
                  <a:srgbClr val="221400"/>
                </a:solidFill>
                <a:latin typeface="微软雅黑"/>
              </a:defRPr>
            </a:pPr>
            <a:r>
              <a:t>意象</a:t>
            </a:r>
          </a:p>
          <a:p>
            <a:pPr algn="l">
              <a:lnSpc>
                <a:spcPct val="120000"/>
              </a:lnSpc>
              <a:defRPr sz="1200">
                <a:solidFill>
                  <a:srgbClr val="221400"/>
                </a:solidFill>
                <a:latin typeface="微软雅黑"/>
              </a:defRPr>
            </a:pPr>
            <a:r>
              <a:t>沧海、日月、星汉展现宏大意境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53640" y="5120640"/>
            <a:ext cx="457200" cy="457200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endParaRPr/>
          </a:p>
          <a:p>
            <a:pPr algn="ctr">
              <a:defRPr sz="2000" b="1">
                <a:solidFill>
                  <a:srgbClr val="663300"/>
                </a:solidFill>
                <a:latin typeface="微软雅黑"/>
              </a:defRPr>
            </a:pPr>
            <a:r>
              <a:t>📈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76600" y="2971800"/>
            <a:ext cx="2590800" cy="2743200"/>
          </a:xfrm>
          <a:prstGeom prst="roundRect">
            <a:avLst>
              <a:gd name="adj" fmla="val 10000"/>
            </a:avLst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28600" tIns="822960" rIns="228600" bIns="457200" rtlCol="0" anchor="t"/>
          <a:lstStyle/>
          <a:p>
            <a:pPr algn="ctr"/>
            <a:endParaRPr/>
          </a:p>
          <a:p>
            <a:pPr algn="l">
              <a:spcAft>
                <a:spcPts val="200"/>
              </a:spcAft>
              <a:defRPr sz="2000" b="1">
                <a:solidFill>
                  <a:srgbClr val="FFFFFF"/>
                </a:solidFill>
                <a:latin typeface="微软雅黑"/>
              </a:defRPr>
            </a:pPr>
            <a:r>
              <a:t>情感</a:t>
            </a:r>
          </a:p>
          <a:p>
            <a:pPr algn="l">
              <a:lnSpc>
                <a:spcPct val="120000"/>
              </a:lnSpc>
              <a:defRPr sz="1200">
                <a:solidFill>
                  <a:srgbClr val="FFFFFF"/>
                </a:solidFill>
                <a:latin typeface="微软雅黑"/>
              </a:defRPr>
            </a:pPr>
            <a:r>
              <a:t>借景抒情，表达真挚感悟</a:t>
            </a:r>
          </a:p>
        </p:txBody>
      </p:sp>
      <p:sp>
        <p:nvSpPr>
          <p:cNvPr id="9" name="Rectangle 8"/>
          <p:cNvSpPr/>
          <p:nvPr/>
        </p:nvSpPr>
        <p:spPr>
          <a:xfrm>
            <a:off x="3276600" y="2971800"/>
            <a:ext cx="2590800" cy="685800"/>
          </a:xfrm>
          <a:prstGeom prst="rect">
            <a:avLst/>
          </a:prstGeom>
          <a:solidFill>
            <a:srgbClr val="FFE6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6600" y="2971800"/>
            <a:ext cx="2590800" cy="685800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endParaRPr/>
          </a:p>
          <a:p>
            <a:pPr algn="ctr">
              <a:defRPr sz="2400">
                <a:solidFill>
                  <a:srgbClr val="FFFFFF"/>
                </a:solidFill>
                <a:latin typeface="微软雅黑"/>
              </a:defRPr>
            </a:pPr>
            <a:r>
              <a:t>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73040" y="5120640"/>
            <a:ext cx="457200" cy="457200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endParaRPr/>
          </a:p>
          <a:p>
            <a:pPr algn="ctr">
              <a:defRPr sz="2000" b="1">
                <a:solidFill>
                  <a:srgbClr val="FFFFFF"/>
                </a:solidFill>
                <a:latin typeface="微软雅黑"/>
              </a:defRPr>
            </a:pPr>
            <a:r>
              <a:t>📢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096000" y="2971800"/>
            <a:ext cx="2590800" cy="27432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28600" tIns="137160" rIns="228600" bIns="457200" rtlCol="0" anchor="t"/>
          <a:lstStyle/>
          <a:p>
            <a:pPr algn="ctr"/>
            <a:endParaRPr/>
          </a:p>
          <a:p>
            <a:pPr algn="ctr">
              <a:spcBef>
                <a:spcPts val="360"/>
              </a:spcBef>
              <a:spcAft>
                <a:spcPts val="300"/>
              </a:spcAft>
              <a:defRPr sz="2400">
                <a:solidFill>
                  <a:srgbClr val="221400"/>
                </a:solidFill>
                <a:latin typeface="微软雅黑"/>
              </a:defRPr>
            </a:pPr>
            <a:r>
              <a:t>🖋️</a:t>
            </a:r>
          </a:p>
          <a:p>
            <a:pPr algn="l">
              <a:spcAft>
                <a:spcPts val="200"/>
              </a:spcAft>
              <a:defRPr sz="2000" b="1">
                <a:solidFill>
                  <a:srgbClr val="221400"/>
                </a:solidFill>
                <a:latin typeface="微软雅黑"/>
              </a:defRPr>
            </a:pPr>
            <a:r>
              <a:t>语言</a:t>
            </a:r>
          </a:p>
          <a:p>
            <a:pPr algn="l">
              <a:lnSpc>
                <a:spcPct val="120000"/>
              </a:lnSpc>
              <a:defRPr sz="1200">
                <a:solidFill>
                  <a:srgbClr val="221400"/>
                </a:solidFill>
                <a:latin typeface="微软雅黑"/>
              </a:defRPr>
            </a:pPr>
            <a:r>
              <a:t>用词精准，富有韵律美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92440" y="5120640"/>
            <a:ext cx="457200" cy="457200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endParaRPr/>
          </a:p>
          <a:p>
            <a:pPr algn="ctr">
              <a:defRPr sz="2000" b="1">
                <a:solidFill>
                  <a:srgbClr val="663300"/>
                </a:solidFill>
                <a:latin typeface="微软雅黑"/>
              </a:defRPr>
            </a:pPr>
            <a:r>
              <a:t>👍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5943600"/>
            <a:ext cx="8229600" cy="457200"/>
          </a:xfrm>
          <a:prstGeom prst="rect">
            <a:avLst/>
          </a:prstGeom>
          <a:noFill/>
        </p:spPr>
        <p:txBody>
          <a:bodyPr wrap="square" anchor="t">
            <a:normAutofit/>
          </a:bodyPr>
          <a:lstStyle/>
          <a:p>
            <a:pPr algn="l">
              <a:defRPr sz="1400">
                <a:solidFill>
                  <a:srgbClr val="323232"/>
                </a:solidFill>
                <a:latin typeface="微软雅黑"/>
              </a:defRPr>
            </a:pPr>
            <a:r>
              <a:t>《观沧海》展现曹操豪迈情怀与雄浑诗风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64008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 b="1">
                <a:solidFill>
                  <a:srgbClr val="4C2D0A"/>
                </a:solidFill>
                <a:latin typeface="微软雅黑"/>
              </a:defRPr>
            </a:pPr>
            <a:r>
              <a:t>思考与讨论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1097280"/>
          </a:xfrm>
          <a:prstGeom prst="rect">
            <a:avLst/>
          </a:prstGeom>
          <a:noFill/>
        </p:spPr>
        <p:txBody>
          <a:bodyPr wrap="square" anchor="t">
            <a:normAutofit/>
          </a:bodyPr>
          <a:lstStyle/>
          <a:p>
            <a:pPr algn="l">
              <a:defRPr sz="1400">
                <a:solidFill>
                  <a:srgbClr val="323232"/>
                </a:solidFill>
                <a:latin typeface="微软雅黑"/>
              </a:defRPr>
            </a:pPr>
            <a:r>
              <a:t>《观沧海》是曹操在东征乌桓途中登临碣石山时所作，描绘了大海的壮阔景象，抒发了诗人豪迈的情怀和宏伟的抱负。这首诗不仅展现了曹操对自然的敬畏，也体现了他作为政治家和军事家的远大志向。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697480"/>
            <a:ext cx="137160" cy="1097280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ounded Rectangle 5"/>
          <p:cNvSpPr/>
          <p:nvPr/>
        </p:nvSpPr>
        <p:spPr>
          <a:xfrm>
            <a:off x="685800" y="2697480"/>
            <a:ext cx="8001000" cy="1097280"/>
          </a:xfrm>
          <a:prstGeom prst="roundRect">
            <a:avLst/>
          </a:prstGeom>
          <a:solidFill>
            <a:srgbClr val="FFF8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ctr"/>
          <a:lstStyle/>
          <a:p>
            <a:pPr algn="ctr"/>
            <a:endParaRPr/>
          </a:p>
          <a:p>
            <a:pPr algn="ctr">
              <a:defRPr sz="1600" i="1">
                <a:solidFill>
                  <a:srgbClr val="221400"/>
                </a:solidFill>
                <a:latin typeface="微软雅黑 Light"/>
              </a:defRPr>
            </a:pPr>
            <a:r>
              <a:t>“日月之行，若出其中；星汉灿烂，若出其里。”</a:t>
            </a:r>
          </a:p>
          <a:p>
            <a:pPr algn="r">
              <a:spcBef>
                <a:spcPts val="600"/>
              </a:spcBef>
              <a:defRPr sz="1200">
                <a:solidFill>
                  <a:srgbClr val="505050"/>
                </a:solidFill>
                <a:latin typeface="微软雅黑"/>
              </a:defRPr>
            </a:pPr>
            <a:r>
              <a:t>— 出自曹操《观沧海》，描绘大海吞吐日月星辰的壮阔景象。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3886200"/>
            <a:ext cx="1851660" cy="1554480"/>
          </a:xfrm>
          <a:prstGeom prst="roundRect">
            <a:avLst>
              <a:gd name="adj" fmla="val 15000"/>
            </a:avLst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t"/>
          <a:lstStyle/>
          <a:p>
            <a:pPr algn="ctr"/>
            <a:endParaRPr/>
          </a:p>
          <a:p>
            <a:pPr algn="ctr">
              <a:spcAft>
                <a:spcPts val="500"/>
              </a:spcAft>
              <a:defRPr sz="2000">
                <a:solidFill>
                  <a:srgbClr val="FFFFFF"/>
                </a:solidFill>
                <a:latin typeface="微软雅黑"/>
              </a:defRPr>
            </a:pPr>
            <a:r>
              <a:t>🌊</a:t>
            </a:r>
          </a:p>
          <a:p>
            <a:pPr algn="l">
              <a:lnSpc>
                <a:spcPct val="115000"/>
              </a:lnSpc>
              <a:defRPr sz="1200">
                <a:solidFill>
                  <a:srgbClr val="FFFFFF"/>
                </a:solidFill>
                <a:latin typeface="微软雅黑"/>
              </a:defRPr>
            </a:pPr>
            <a:r>
              <a:t>情感表达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91740" y="3886200"/>
            <a:ext cx="1851660" cy="1554480"/>
          </a:xfrm>
          <a:prstGeom prst="roundRect">
            <a:avLst>
              <a:gd name="adj" fmla="val 15000"/>
            </a:avLst>
          </a:prstGeom>
          <a:solidFill>
            <a:srgbClr val="FFF8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t"/>
          <a:lstStyle/>
          <a:p>
            <a:pPr algn="ctr"/>
            <a:endParaRPr/>
          </a:p>
          <a:p>
            <a:pPr algn="ctr">
              <a:spcAft>
                <a:spcPts val="500"/>
              </a:spcAft>
              <a:defRPr sz="2000">
                <a:solidFill>
                  <a:srgbClr val="221400"/>
                </a:solidFill>
                <a:latin typeface="微软雅黑"/>
              </a:defRPr>
            </a:pPr>
            <a:r>
              <a:t>🔥</a:t>
            </a:r>
          </a:p>
          <a:p>
            <a:pPr algn="l">
              <a:lnSpc>
                <a:spcPct val="115000"/>
              </a:lnSpc>
              <a:defRPr sz="1200">
                <a:solidFill>
                  <a:srgbClr val="221400"/>
                </a:solidFill>
                <a:latin typeface="微软雅黑"/>
              </a:defRPr>
            </a:pPr>
            <a:r>
              <a:t>诗句展现了曹操的豪迈情怀和宏伟抱负，体现了他对自然的敬畏与征服欲望。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800600" y="3886200"/>
            <a:ext cx="1851660" cy="1554480"/>
          </a:xfrm>
          <a:prstGeom prst="roundRect">
            <a:avLst>
              <a:gd name="adj" fmla="val 15000"/>
            </a:avLst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t"/>
          <a:lstStyle/>
          <a:p>
            <a:pPr algn="ctr"/>
            <a:endParaRPr/>
          </a:p>
          <a:p>
            <a:pPr algn="ctr">
              <a:spcAft>
                <a:spcPts val="500"/>
              </a:spcAft>
              <a:defRPr sz="2000">
                <a:solidFill>
                  <a:srgbClr val="FFFFFF"/>
                </a:solidFill>
                <a:latin typeface="微软雅黑"/>
              </a:defRPr>
            </a:pPr>
            <a:r>
              <a:t>🌌</a:t>
            </a:r>
          </a:p>
          <a:p>
            <a:pPr algn="l">
              <a:lnSpc>
                <a:spcPct val="115000"/>
              </a:lnSpc>
              <a:defRPr sz="1200">
                <a:solidFill>
                  <a:srgbClr val="FFFFFF"/>
                </a:solidFill>
                <a:latin typeface="微软雅黑"/>
              </a:defRPr>
            </a:pPr>
            <a:r>
              <a:t>艺术手法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35140" y="3886200"/>
            <a:ext cx="1851660" cy="1554480"/>
          </a:xfrm>
          <a:prstGeom prst="roundRect">
            <a:avLst>
              <a:gd name="adj" fmla="val 15000"/>
            </a:avLst>
          </a:prstGeom>
          <a:solidFill>
            <a:srgbClr val="FFF8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t"/>
          <a:lstStyle/>
          <a:p>
            <a:pPr algn="ctr"/>
            <a:endParaRPr/>
          </a:p>
          <a:p>
            <a:pPr algn="ctr">
              <a:spcAft>
                <a:spcPts val="500"/>
              </a:spcAft>
              <a:defRPr sz="2000">
                <a:solidFill>
                  <a:srgbClr val="221400"/>
                </a:solidFill>
                <a:latin typeface="微软雅黑"/>
              </a:defRPr>
            </a:pPr>
            <a:r>
              <a:t>📜</a:t>
            </a:r>
          </a:p>
          <a:p>
            <a:pPr algn="l">
              <a:lnSpc>
                <a:spcPct val="115000"/>
              </a:lnSpc>
              <a:defRPr sz="1200">
                <a:solidFill>
                  <a:srgbClr val="221400"/>
                </a:solidFill>
                <a:latin typeface="微软雅黑"/>
              </a:defRPr>
            </a:pPr>
            <a:r>
              <a:t>通过夸张和想象，如日月星辰从海中升起，突出沧海的壮阔，强化诗人情感。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5577840"/>
            <a:ext cx="8229600" cy="731520"/>
          </a:xfrm>
          <a:prstGeom prst="rect">
            <a:avLst/>
          </a:prstGeom>
          <a:noFill/>
        </p:spPr>
        <p:txBody>
          <a:bodyPr wrap="square" anchor="t">
            <a:normAutofit/>
          </a:bodyPr>
          <a:lstStyle/>
          <a:p>
            <a:pPr algn="l">
              <a:defRPr sz="1400">
                <a:solidFill>
                  <a:srgbClr val="323232"/>
                </a:solidFill>
                <a:latin typeface="微软雅黑"/>
              </a:defRPr>
            </a:pPr>
            <a:r>
              <a:t>《观沧海》不仅是一首自然颂歌，更激励后人以开阔的视野面对挑战，树立远大目标。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64008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 b="1">
                <a:solidFill>
                  <a:srgbClr val="4C2D0A"/>
                </a:solidFill>
                <a:latin typeface="微软雅黑"/>
              </a:defRPr>
            </a:pPr>
            <a:r>
              <a:t>《观沧海》的背景与作者</a:t>
            </a:r>
          </a:p>
        </p:txBody>
      </p:sp>
      <p:pic>
        <p:nvPicPr>
          <p:cNvPr id="4" name="Picture 3" descr="0000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097280"/>
            <a:ext cx="3230880" cy="4846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3657600" cy="1828800"/>
          </a:xfrm>
          <a:prstGeom prst="rect">
            <a:avLst/>
          </a:prstGeom>
          <a:noFill/>
        </p:spPr>
        <p:txBody>
          <a:bodyPr wrap="square" anchor="t">
            <a:normAutofit/>
          </a:bodyPr>
          <a:lstStyle/>
          <a:p>
            <a:pPr algn="l">
              <a:defRPr sz="1400">
                <a:solidFill>
                  <a:srgbClr val="323232"/>
                </a:solidFill>
                <a:latin typeface="微软雅黑"/>
              </a:defRPr>
            </a:pPr>
            <a:r>
              <a:t>《观沧海》是中国东汉末年著名政治家、军事家、文学家曹操的代表作之一。这首诗描绘了曹操在征战途中登临碣石山，远眺沧海的壮丽景象，抒发了其豪迈的胸怀和远大的志向。曹操作为“建安文学”的代表人物，其诗作以雄浑豪放著称，对后世影响深远。</a:t>
            </a:r>
          </a:p>
        </p:txBody>
      </p:sp>
      <p:cxnSp>
        <p:nvCxnSpPr>
          <p:cNvPr id="6" name="Connector 5"/>
          <p:cNvCxnSpPr/>
          <p:nvPr/>
        </p:nvCxnSpPr>
        <p:spPr>
          <a:xfrm>
            <a:off x="457200" y="3840480"/>
            <a:ext cx="3657600" cy="0"/>
          </a:xfrm>
          <a:prstGeom prst="line">
            <a:avLst/>
          </a:prstGeom>
          <a:ln w="25400">
            <a:solidFill>
              <a:srgbClr val="663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57200" y="4114800"/>
            <a:ext cx="137160" cy="1828800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685800" y="4114800"/>
            <a:ext cx="3429000" cy="1828800"/>
          </a:xfrm>
          <a:prstGeom prst="roundRect">
            <a:avLst/>
          </a:prstGeom>
          <a:solidFill>
            <a:srgbClr val="FFF8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ctr"/>
          <a:lstStyle/>
          <a:p>
            <a:pPr algn="ctr"/>
            <a:endParaRPr dirty="0"/>
          </a:p>
          <a:p>
            <a:pPr algn="ctr">
              <a:defRPr sz="1600" i="1">
                <a:solidFill>
                  <a:srgbClr val="221400"/>
                </a:solidFill>
                <a:latin typeface="微软雅黑 Light"/>
              </a:defRPr>
            </a:pPr>
            <a:r>
              <a:rPr dirty="0"/>
              <a:t>“《</a:t>
            </a:r>
            <a:r>
              <a:rPr dirty="0" err="1"/>
              <a:t>观沧海》不仅是一首写景诗，更是一首抒情诗。诗中通过对大海的描绘，展现了曹操对自然的热爱和对人生的思考</a:t>
            </a:r>
            <a:r>
              <a:rPr dirty="0"/>
              <a:t>。”</a:t>
            </a:r>
          </a:p>
          <a:p>
            <a:pPr algn="r">
              <a:spcBef>
                <a:spcPts val="600"/>
              </a:spcBef>
              <a:defRPr sz="1200">
                <a:solidFill>
                  <a:srgbClr val="505050"/>
                </a:solidFill>
                <a:latin typeface="微软雅黑"/>
              </a:defRPr>
            </a:pPr>
            <a:r>
              <a:rPr dirty="0"/>
              <a:t>— 《</a:t>
            </a:r>
            <a:r>
              <a:rPr dirty="0" err="1"/>
              <a:t>观沧海</a:t>
            </a:r>
            <a:r>
              <a:rPr sz="1200" dirty="0">
                <a:solidFill>
                  <a:srgbClr val="505050"/>
                </a:solidFill>
                <a:latin typeface="微软雅黑"/>
              </a:rPr>
              <a:t>》</a:t>
            </a:r>
            <a:r>
              <a:rPr lang="zh-CN" altLang="en-US" sz="1200" dirty="0">
                <a:solidFill>
                  <a:srgbClr val="50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sz="1200" dirty="0">
              <a:solidFill>
                <a:srgbClr val="50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64008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 b="1">
                <a:solidFill>
                  <a:srgbClr val="4C2D0A"/>
                </a:solidFill>
                <a:latin typeface="微软雅黑"/>
              </a:defRPr>
            </a:pPr>
            <a:r>
              <a:t>学习目标与课堂引入</a:t>
            </a:r>
          </a:p>
        </p:txBody>
      </p:sp>
      <p:pic>
        <p:nvPicPr>
          <p:cNvPr id="4" name="Picture 3" descr="00000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097280"/>
            <a:ext cx="2738033" cy="4846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2286000"/>
            <a:ext cx="3657600" cy="640080"/>
          </a:xfrm>
          <a:prstGeom prst="rect">
            <a:avLst/>
          </a:prstGeom>
          <a:noFill/>
        </p:spPr>
        <p:txBody>
          <a:bodyPr wrap="square" anchor="t">
            <a:normAutofit fontScale="92500" lnSpcReduction="10000"/>
          </a:bodyPr>
          <a:lstStyle/>
          <a:p>
            <a:pPr algn="l">
              <a:defRPr sz="1400">
                <a:solidFill>
                  <a:srgbClr val="323232"/>
                </a:solidFill>
                <a:latin typeface="微软雅黑"/>
              </a:defRPr>
            </a:pPr>
            <a:r>
              <a:t>本节课将通过《观沧海》的学习，帮助学生理解古诗的语言特点、意境表达以及作者的情感寄托。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3108960"/>
            <a:ext cx="1737360" cy="2286000"/>
          </a:xfrm>
          <a:prstGeom prst="roundRect">
            <a:avLst>
              <a:gd name="adj" fmla="val 15000"/>
            </a:avLst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t"/>
          <a:lstStyle/>
          <a:p>
            <a:pPr algn="ctr"/>
            <a:endParaRPr/>
          </a:p>
          <a:p>
            <a:pPr algn="ctr">
              <a:spcAft>
                <a:spcPts val="500"/>
              </a:spcAft>
              <a:defRPr sz="2200">
                <a:solidFill>
                  <a:srgbClr val="FFFFFF"/>
                </a:solidFill>
                <a:latin typeface="微软雅黑"/>
              </a:defRPr>
            </a:pPr>
            <a:r>
              <a:t>📚</a:t>
            </a:r>
          </a:p>
          <a:p>
            <a:pPr algn="l">
              <a:lnSpc>
                <a:spcPct val="115000"/>
              </a:lnSpc>
              <a:defRPr sz="1100">
                <a:solidFill>
                  <a:srgbClr val="FFFFFF"/>
                </a:solidFill>
                <a:latin typeface="微软雅黑"/>
              </a:defRPr>
            </a:pPr>
            <a:r>
              <a:t>诗歌背景与诗句分析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377440" y="3108960"/>
            <a:ext cx="1737360" cy="2286000"/>
          </a:xfrm>
          <a:prstGeom prst="roundRect">
            <a:avLst>
              <a:gd name="adj" fmla="val 15000"/>
            </a:avLst>
          </a:prstGeom>
          <a:solidFill>
            <a:srgbClr val="FFF8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t"/>
          <a:lstStyle/>
          <a:p>
            <a:pPr algn="ctr"/>
            <a:endParaRPr/>
          </a:p>
          <a:p>
            <a:pPr algn="ctr">
              <a:spcAft>
                <a:spcPts val="500"/>
              </a:spcAft>
              <a:defRPr sz="2200">
                <a:solidFill>
                  <a:srgbClr val="221400"/>
                </a:solidFill>
                <a:latin typeface="微软雅黑"/>
              </a:defRPr>
            </a:pPr>
            <a:r>
              <a:t>🗣️</a:t>
            </a:r>
          </a:p>
          <a:p>
            <a:pPr algn="l">
              <a:lnSpc>
                <a:spcPct val="115000"/>
              </a:lnSpc>
              <a:defRPr sz="1100">
                <a:solidFill>
                  <a:srgbClr val="221400"/>
                </a:solidFill>
                <a:latin typeface="微软雅黑"/>
              </a:defRPr>
            </a:pPr>
            <a:r>
              <a:t>朗读与讨论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577840"/>
            <a:ext cx="3657600" cy="914400"/>
          </a:xfrm>
          <a:prstGeom prst="rect">
            <a:avLst/>
          </a:prstGeom>
          <a:noFill/>
        </p:spPr>
        <p:txBody>
          <a:bodyPr wrap="square" anchor="t">
            <a:normAutofit fontScale="92500"/>
          </a:bodyPr>
          <a:lstStyle/>
          <a:p>
            <a:pPr algn="l">
              <a:defRPr sz="1400">
                <a:solidFill>
                  <a:srgbClr val="323232"/>
                </a:solidFill>
                <a:latin typeface="微软雅黑"/>
              </a:defRPr>
            </a:pPr>
            <a:r>
              <a:t>课堂将以一个问题引入：‘如果你站在海边，面对浩瀚的大海，你会想到什么？’通过学生的回答，引出曹操在《观沧海》中表达的情感和思考，从而引导学生进入诗歌的学习。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标题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640080"/>
            <a:ext cx="82296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4C2D0A"/>
                </a:solidFill>
                <a:latin typeface="微软雅黑"/>
              </a:defRPr>
            </a:pPr>
            <a:r>
              <a:t>诗人曹操简介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371600"/>
            <a:ext cx="7315200" cy="41148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2000" b="1">
                <a:solidFill>
                  <a:srgbClr val="664C2D"/>
                </a:solidFill>
                <a:latin typeface="微软雅黑"/>
              </a:defRPr>
            </a:pPr>
            <a:r>
              <a:t>曹操的生平与历史地位</a:t>
            </a:r>
            <a:br/>
            <a:r>
              <a:t>曹操的文学成就</a:t>
            </a:r>
            <a:br/>
            <a:r>
              <a:t>曹操的遗产与历史评价</a:t>
            </a:r>
            <a:br/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64008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 b="1">
                <a:solidFill>
                  <a:srgbClr val="4C2D0A"/>
                </a:solidFill>
                <a:latin typeface="微软雅黑"/>
              </a:defRPr>
            </a:pPr>
            <a:r>
              <a:t>曹操的生平与历史地位</a:t>
            </a:r>
          </a:p>
        </p:txBody>
      </p:sp>
      <p:pic>
        <p:nvPicPr>
          <p:cNvPr id="4" name="Picture 3" descr="000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097280"/>
            <a:ext cx="3638378" cy="4846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3657600" cy="1828800"/>
          </a:xfrm>
          <a:prstGeom prst="rect">
            <a:avLst/>
          </a:prstGeom>
          <a:noFill/>
        </p:spPr>
        <p:txBody>
          <a:bodyPr wrap="square" anchor="t">
            <a:normAutofit lnSpcReduction="10000"/>
          </a:bodyPr>
          <a:lstStyle/>
          <a:p>
            <a:pPr algn="l">
              <a:defRPr sz="1400">
                <a:solidFill>
                  <a:srgbClr val="323232"/>
                </a:solidFill>
                <a:latin typeface="微软雅黑"/>
              </a:defRPr>
            </a:pPr>
            <a:r>
              <a:t>曹操（155年－220年），字孟德，东汉末年著名的政治家、军事家、文学家，被后世誉为“魏武帝”。他出生于一个世代为官的家庭，早年便展现出非凡的才华与政治智慧。曹操在东汉末年的动荡时期崛起，通过卓越的军事才能和政治手腕，逐步统一了中国北方，奠定了魏国的基础。他的政治和军事成就深刻影响了三国时期的格局，成为中国历史上举足轻重的人物之一。</a:t>
            </a:r>
          </a:p>
        </p:txBody>
      </p:sp>
      <p:cxnSp>
        <p:nvCxnSpPr>
          <p:cNvPr id="6" name="Connector 5"/>
          <p:cNvCxnSpPr/>
          <p:nvPr/>
        </p:nvCxnSpPr>
        <p:spPr>
          <a:xfrm>
            <a:off x="457200" y="3840480"/>
            <a:ext cx="3657600" cy="0"/>
          </a:xfrm>
          <a:prstGeom prst="line">
            <a:avLst/>
          </a:prstGeom>
          <a:ln w="25400">
            <a:solidFill>
              <a:srgbClr val="663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57200" y="4114800"/>
            <a:ext cx="137160" cy="1828800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685800" y="4114800"/>
            <a:ext cx="3429000" cy="1828800"/>
          </a:xfrm>
          <a:prstGeom prst="roundRect">
            <a:avLst/>
          </a:prstGeom>
          <a:solidFill>
            <a:srgbClr val="FFF8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ctr"/>
          <a:lstStyle/>
          <a:p>
            <a:pPr algn="ctr"/>
            <a:endParaRPr/>
          </a:p>
          <a:p>
            <a:pPr algn="ctr">
              <a:defRPr sz="1600" i="1">
                <a:solidFill>
                  <a:srgbClr val="221400"/>
                </a:solidFill>
                <a:latin typeface="微软雅黑 Light"/>
              </a:defRPr>
            </a:pPr>
            <a:r>
              <a:t>“曹操的历史地位备受争议，有人称他为“奸雄”，也有人视其为“英杰”。”</a:t>
            </a:r>
          </a:p>
          <a:p>
            <a:pPr algn="r">
              <a:spcBef>
                <a:spcPts val="600"/>
              </a:spcBef>
              <a:defRPr sz="1200">
                <a:solidFill>
                  <a:srgbClr val="505050"/>
                </a:solidFill>
                <a:latin typeface="微软雅黑"/>
              </a:defRPr>
            </a:pPr>
            <a:r>
              <a:t>— 历史评价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64008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 b="1">
                <a:solidFill>
                  <a:srgbClr val="4C2D0A"/>
                </a:solidFill>
                <a:latin typeface="微软雅黑"/>
              </a:defRPr>
            </a:pPr>
            <a:r>
              <a:t>曹操的文学成就</a:t>
            </a:r>
          </a:p>
        </p:txBody>
      </p:sp>
      <p:pic>
        <p:nvPicPr>
          <p:cNvPr id="4" name="Picture 3" descr="00000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097280"/>
            <a:ext cx="3437106" cy="4846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20240"/>
            <a:ext cx="3657600" cy="640080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defPPr>
              <a:defRPr lang="en-US"/>
            </a:defPPr>
            <a:lvl1pPr>
              <a:defRPr sz="1400">
                <a:solidFill>
                  <a:srgbClr val="323232"/>
                </a:solidFill>
                <a:latin typeface="微软雅黑"/>
              </a:defRPr>
            </a:lvl1pPr>
          </a:lstStyle>
          <a:p>
            <a:r>
              <a:rPr dirty="0"/>
              <a:t>曹操不仅是一位杰出的政治家和军事家，还是一位才华横溢的文学家。他的诗歌作品在中国文学史上占有重要地位，展现了其豪迈的诗风和深邃的思想。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3108960"/>
            <a:ext cx="1737360" cy="2286000"/>
          </a:xfrm>
          <a:prstGeom prst="roundRect">
            <a:avLst>
              <a:gd name="adj" fmla="val 15000"/>
            </a:avLst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t"/>
          <a:lstStyle/>
          <a:p>
            <a:pPr algn="ctr"/>
            <a:endParaRPr/>
          </a:p>
          <a:p>
            <a:pPr algn="ctr">
              <a:spcAft>
                <a:spcPts val="500"/>
              </a:spcAft>
              <a:defRPr sz="2200">
                <a:solidFill>
                  <a:srgbClr val="FFFFFF"/>
                </a:solidFill>
                <a:latin typeface="微软雅黑"/>
              </a:defRPr>
            </a:pPr>
            <a:r>
              <a:t>📜</a:t>
            </a:r>
          </a:p>
          <a:p>
            <a:pPr algn="l">
              <a:lnSpc>
                <a:spcPct val="115000"/>
              </a:lnSpc>
              <a:defRPr sz="1100">
                <a:solidFill>
                  <a:srgbClr val="FFFFFF"/>
                </a:solidFill>
                <a:latin typeface="微软雅黑"/>
              </a:defRPr>
            </a:pPr>
            <a:r>
              <a:t>诗歌创作成就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377440" y="3108960"/>
            <a:ext cx="1737360" cy="2286000"/>
          </a:xfrm>
          <a:prstGeom prst="roundRect">
            <a:avLst>
              <a:gd name="adj" fmla="val 15000"/>
            </a:avLst>
          </a:prstGeom>
          <a:solidFill>
            <a:srgbClr val="FFF8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37160" rIns="182880" bIns="137160" rtlCol="0" anchor="t"/>
          <a:lstStyle/>
          <a:p>
            <a:pPr algn="ctr"/>
            <a:endParaRPr/>
          </a:p>
          <a:p>
            <a:pPr algn="ctr">
              <a:spcAft>
                <a:spcPts val="500"/>
              </a:spcAft>
              <a:defRPr sz="2200">
                <a:solidFill>
                  <a:srgbClr val="221400"/>
                </a:solidFill>
                <a:latin typeface="微软雅黑"/>
              </a:defRPr>
            </a:pPr>
            <a:r>
              <a:t>🌱</a:t>
            </a:r>
          </a:p>
          <a:p>
            <a:pPr algn="l">
              <a:lnSpc>
                <a:spcPct val="115000"/>
              </a:lnSpc>
              <a:defRPr sz="1100">
                <a:solidFill>
                  <a:srgbClr val="221400"/>
                </a:solidFill>
                <a:latin typeface="微软雅黑"/>
              </a:defRPr>
            </a:pPr>
            <a:r>
              <a:t>文化推动与影响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577840"/>
            <a:ext cx="3657600" cy="914400"/>
          </a:xfrm>
          <a:prstGeom prst="rect">
            <a:avLst/>
          </a:prstGeom>
          <a:noFill/>
        </p:spPr>
        <p:txBody>
          <a:bodyPr wrap="square" anchor="t">
            <a:normAutofit lnSpcReduction="10000"/>
          </a:bodyPr>
          <a:lstStyle/>
          <a:p>
            <a:pPr algn="l">
              <a:defRPr sz="1400">
                <a:solidFill>
                  <a:srgbClr val="323232"/>
                </a:solidFill>
                <a:latin typeface="微软雅黑"/>
              </a:defRPr>
            </a:pPr>
            <a:r>
              <a:rPr dirty="0" err="1"/>
              <a:t>曹操的诗歌风格以豪放、深沉著称，其作品多表达对人生、历史和自然的深刻思考。这种风格对后来的诗人如李白、杜甫等产生了深远的影响</a:t>
            </a:r>
            <a:r>
              <a:rPr dirty="0"/>
              <a:t>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64008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 b="1">
                <a:solidFill>
                  <a:srgbClr val="4C2D0A"/>
                </a:solidFill>
                <a:latin typeface="微软雅黑"/>
              </a:defRPr>
            </a:pPr>
            <a:r>
              <a:t>曹操的遗产与历史评价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1828800"/>
          </a:xfrm>
          <a:prstGeom prst="rect">
            <a:avLst/>
          </a:prstGeom>
          <a:noFill/>
        </p:spPr>
        <p:txBody>
          <a:bodyPr wrap="square" anchor="t">
            <a:normAutofit/>
          </a:bodyPr>
          <a:lstStyle/>
          <a:p>
            <a:pPr algn="l">
              <a:defRPr sz="1400">
                <a:solidFill>
                  <a:srgbClr val="323232"/>
                </a:solidFill>
                <a:latin typeface="微软雅黑"/>
              </a:defRPr>
            </a:pPr>
            <a:r>
              <a:t>曹操（155年－220年），字孟德，东汉末年著名政治家、军事家和文学家。他在220年去世，享年65岁，其去世标志着东汉王朝的彻底崩溃和三国时期的开始。曹操所建立的魏国成为三国中最强大的政权之一，为后来的西晋统一奠定了基础。他不仅在政治和军事上有所建树，其文学作品和治国理念也对后世产生了深远影响。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457200" y="3291840"/>
            <a:ext cx="8229600" cy="0"/>
          </a:xfrm>
          <a:prstGeom prst="line">
            <a:avLst/>
          </a:prstGeom>
          <a:ln w="25400">
            <a:solidFill>
              <a:srgbClr val="663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457200" y="3474720"/>
            <a:ext cx="1810512" cy="2286000"/>
          </a:xfrm>
          <a:prstGeom prst="roundRect">
            <a:avLst>
              <a:gd name="adj" fmla="val 10000"/>
            </a:avLst>
          </a:prstGeom>
          <a:solidFill>
            <a:srgbClr val="66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137160" bIns="91440" rtlCol="0" anchor="ctr"/>
          <a:lstStyle/>
          <a:p>
            <a:pPr algn="ctr"/>
            <a:endParaRPr/>
          </a:p>
          <a:p>
            <a:pPr algn="ctr">
              <a:spcAft>
                <a:spcPts val="300"/>
              </a:spcAft>
            </a:pPr>
            <a:r>
              <a:rPr sz="2200">
                <a:solidFill>
                  <a:srgbClr val="FFFFFF"/>
                </a:solidFill>
                <a:latin typeface="微软雅黑"/>
              </a:rPr>
              <a:t>📜</a:t>
            </a:r>
          </a:p>
          <a:p>
            <a:pPr algn="ctr">
              <a:spcBef>
                <a:spcPts val="0"/>
              </a:spcBef>
            </a:pPr>
            <a:r>
              <a:rPr sz="2000">
                <a:solidFill>
                  <a:srgbClr val="FFFFFF"/>
                </a:solidFill>
                <a:latin typeface="微软雅黑"/>
              </a:rPr>
              <a:t>历史评价与家族影响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359152" y="3474720"/>
            <a:ext cx="6327648" cy="2286000"/>
          </a:xfrm>
          <a:prstGeom prst="roundRect">
            <a:avLst>
              <a:gd name="adj" fmla="val 10000"/>
            </a:avLst>
          </a:prstGeom>
          <a:solidFill>
            <a:srgbClr val="FFF8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28600" tIns="182880" rIns="137160" bIns="137160" rtlCol="0" anchor="t"/>
          <a:lstStyle/>
          <a:p>
            <a:pPr algn="ctr"/>
            <a:endParaRPr/>
          </a:p>
          <a:p>
            <a:pPr algn="l">
              <a:spcAft>
                <a:spcPts val="600"/>
              </a:spcAft>
            </a:pPr>
            <a:r>
              <a:rPr sz="1400">
                <a:solidFill>
                  <a:srgbClr val="663300"/>
                </a:solidFill>
                <a:latin typeface="微软雅黑"/>
              </a:rPr>
              <a:t>• </a:t>
            </a:r>
            <a:r>
              <a:rPr sz="1200">
                <a:solidFill>
                  <a:srgbClr val="221400"/>
                </a:solidFill>
                <a:latin typeface="微软雅黑"/>
              </a:rPr>
              <a:t>曹操的才能和影响力不可否认，其形象在历史长河中愈加鲜明</a:t>
            </a:r>
          </a:p>
          <a:p>
            <a:pPr algn="l">
              <a:spcAft>
                <a:spcPts val="600"/>
              </a:spcAft>
            </a:pPr>
            <a:r>
              <a:rPr sz="1400">
                <a:solidFill>
                  <a:srgbClr val="663300"/>
                </a:solidFill>
                <a:latin typeface="微软雅黑"/>
              </a:rPr>
              <a:t>• </a:t>
            </a:r>
            <a:r>
              <a:rPr sz="1200">
                <a:solidFill>
                  <a:srgbClr val="221400"/>
                </a:solidFill>
                <a:latin typeface="微软雅黑"/>
              </a:rPr>
              <a:t>后人对其评价因时代和立场不同而差异显著，有人称其为‘奸雄’，有人誉其为‘英杰’</a:t>
            </a:r>
          </a:p>
          <a:p>
            <a:pPr algn="l">
              <a:spcAft>
                <a:spcPts val="600"/>
              </a:spcAft>
            </a:pPr>
            <a:r>
              <a:rPr sz="1400">
                <a:solidFill>
                  <a:srgbClr val="663300"/>
                </a:solidFill>
                <a:latin typeface="微软雅黑"/>
              </a:rPr>
              <a:t>• </a:t>
            </a:r>
            <a:r>
              <a:rPr sz="1200">
                <a:solidFill>
                  <a:srgbClr val="221400"/>
                </a:solidFill>
                <a:latin typeface="微软雅黑"/>
              </a:rPr>
              <a:t>家族成员如曹植、曹冲在文化领域有突出表现，但后代因政治斗争逐渐衰落</a:t>
            </a:r>
          </a:p>
          <a:p>
            <a:pPr algn="l">
              <a:spcAft>
                <a:spcPts val="600"/>
              </a:spcAft>
            </a:pPr>
            <a:r>
              <a:rPr sz="1400">
                <a:solidFill>
                  <a:srgbClr val="663300"/>
                </a:solidFill>
                <a:latin typeface="微软雅黑"/>
              </a:rPr>
              <a:t>• </a:t>
            </a:r>
            <a:r>
              <a:rPr sz="1200">
                <a:solidFill>
                  <a:srgbClr val="221400"/>
                </a:solidFill>
                <a:latin typeface="微软雅黑"/>
              </a:rPr>
              <a:t>曹操家族在三国时期的文化和政治舞台上仍扮演重要角色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标题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640080"/>
            <a:ext cx="82296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b="1">
                <a:solidFill>
                  <a:srgbClr val="4C2D0A"/>
                </a:solidFill>
                <a:latin typeface="微软雅黑"/>
              </a:defRPr>
            </a:pPr>
            <a:r>
              <a:t>《观沧海》全文解析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371600"/>
            <a:ext cx="7315200" cy="41148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2000" b="1">
                <a:solidFill>
                  <a:srgbClr val="664C2D"/>
                </a:solidFill>
                <a:latin typeface="微软雅黑"/>
              </a:defRPr>
            </a:pPr>
            <a:r>
              <a:t>《观沧海》背景与作者简介</a:t>
            </a:r>
            <a:br/>
            <a:r>
              <a:t>诗歌全文与逐句解析</a:t>
            </a:r>
            <a:br/>
            <a:r>
              <a:t>诗歌的艺术特色与深层含义</a:t>
            </a:r>
            <a:br/>
            <a:r>
              <a:t>诗歌的现代意义与学习启示</a:t>
            </a:r>
            <a:br/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868</Words>
  <Application>Microsoft Office PowerPoint</Application>
  <PresentationFormat>全屏显示(4:3)</PresentationFormat>
  <Paragraphs>256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微软雅黑</vt:lpstr>
      <vt:lpstr>微软雅黑 Bold</vt:lpstr>
      <vt:lpstr>微软雅黑 Light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Administrator</dc:creator>
  <cp:keywords/>
  <dc:description>generated using python-pptx</dc:description>
  <cp:lastModifiedBy>111887</cp:lastModifiedBy>
  <cp:revision>3</cp:revision>
  <dcterms:created xsi:type="dcterms:W3CDTF">2013-01-27T09:14:16Z</dcterms:created>
  <dcterms:modified xsi:type="dcterms:W3CDTF">2025-07-23T12:02:01Z</dcterms:modified>
  <cp:category/>
</cp:coreProperties>
</file>